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5"/>
  </p:notesMasterIdLst>
  <p:sldIdLst>
    <p:sldId id="256" r:id="rId2"/>
    <p:sldId id="257" r:id="rId3"/>
    <p:sldId id="259" r:id="rId4"/>
    <p:sldId id="258" r:id="rId5"/>
    <p:sldId id="260" r:id="rId6"/>
    <p:sldId id="268" r:id="rId7"/>
    <p:sldId id="262" r:id="rId8"/>
    <p:sldId id="263" r:id="rId9"/>
    <p:sldId id="264" r:id="rId10"/>
    <p:sldId id="265" r:id="rId11"/>
    <p:sldId id="267" r:id="rId12"/>
    <p:sldId id="266" r:id="rId13"/>
    <p:sldId id="261" r:id="rId14"/>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81494" autoAdjust="0"/>
  </p:normalViewPr>
  <p:slideViewPr>
    <p:cSldViewPr snapToGrid="0">
      <p:cViewPr varScale="1">
        <p:scale>
          <a:sx n="87" d="100"/>
          <a:sy n="87" d="100"/>
        </p:scale>
        <p:origin x="485"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9A7A08-B339-4CF8-B7FC-62380F2E17DB}" type="datetimeFigureOut">
              <a:rPr lang="nl-NL" smtClean="0"/>
              <a:t>20-9-2019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7C5A9D-E828-48E3-BDA2-9AE6997A0B74}" type="slidenum">
              <a:rPr lang="nl-NL" smtClean="0"/>
              <a:t>‹nr.›</a:t>
            </a:fld>
            <a:endParaRPr lang="nl-NL"/>
          </a:p>
        </p:txBody>
      </p:sp>
    </p:spTree>
    <p:extLst>
      <p:ext uri="{BB962C8B-B14F-4D97-AF65-F5344CB8AC3E}">
        <p14:creationId xmlns:p14="http://schemas.microsoft.com/office/powerpoint/2010/main" val="2165832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ED7C5A9D-E828-48E3-BDA2-9AE6997A0B74}" type="slidenum">
              <a:rPr lang="nl-NL" smtClean="0"/>
              <a:t>4</a:t>
            </a:fld>
            <a:endParaRPr lang="nl-NL"/>
          </a:p>
        </p:txBody>
      </p:sp>
    </p:spTree>
    <p:extLst>
      <p:ext uri="{BB962C8B-B14F-4D97-AF65-F5344CB8AC3E}">
        <p14:creationId xmlns:p14="http://schemas.microsoft.com/office/powerpoint/2010/main" val="21298739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spcBef>
                <a:spcPct val="0"/>
              </a:spcBef>
            </a:pPr>
            <a:r>
              <a:rPr lang="nl-NL" altLang="nl-NL" dirty="0" smtClean="0"/>
              <a:t>[Schoolnaam] is zich ervan bewust dat sociale media een onlosmakelijk onderdeel zijn van de huidige samenleving en de leefomgeving van haar leerlingen, hun ouders en andere belanghebbenden zoals o.a. omwonenden en de gemeente. </a:t>
            </a:r>
          </a:p>
          <a:p>
            <a:pPr>
              <a:spcBef>
                <a:spcPct val="0"/>
              </a:spcBef>
            </a:pPr>
            <a:r>
              <a:rPr lang="nl-NL" altLang="nl-NL" dirty="0" smtClean="0"/>
              <a:t>[Schoolnaam] ziet het als haar verantwoordelijkheid om kinderen te leren de voordelen van sociale media te benutten alsmede de nadelen bespreekbaar te maken. Bovendien zien wij de kansen die sociale media bieden om schoolnaam te profileren in haar markt en om de communicatie met belanghebbenden toegankelijker en interactiever te maken.</a:t>
            </a:r>
          </a:p>
          <a:p>
            <a:pPr>
              <a:spcBef>
                <a:spcPct val="0"/>
              </a:spcBef>
            </a:pPr>
            <a:r>
              <a:rPr lang="nl-NL" altLang="nl-NL" dirty="0" smtClean="0"/>
              <a:t>&lt;schoolnaam&gt;biedt haar leerkrachten voldoende mogelijkheid (tijd, budget) om kennis van sociale media en de manier waarop deze ingezet kan worden in de leerontwikkeling, op peil te houden. </a:t>
            </a:r>
          </a:p>
          <a:p>
            <a:pPr>
              <a:spcBef>
                <a:spcPct val="0"/>
              </a:spcBef>
            </a:pPr>
            <a:endParaRPr lang="nl-NL" altLang="nl-NL" dirty="0" smtClean="0"/>
          </a:p>
          <a:p>
            <a:endParaRPr lang="nl-NL" dirty="0"/>
          </a:p>
        </p:txBody>
      </p:sp>
      <p:sp>
        <p:nvSpPr>
          <p:cNvPr id="4" name="Tijdelijke aanduiding voor dianummer 3"/>
          <p:cNvSpPr>
            <a:spLocks noGrp="1"/>
          </p:cNvSpPr>
          <p:nvPr>
            <p:ph type="sldNum" sz="quarter" idx="10"/>
          </p:nvPr>
        </p:nvSpPr>
        <p:spPr/>
        <p:txBody>
          <a:bodyPr/>
          <a:lstStyle/>
          <a:p>
            <a:fld id="{ED7C5A9D-E828-48E3-BDA2-9AE6997A0B74}" type="slidenum">
              <a:rPr lang="nl-NL" smtClean="0"/>
              <a:t>6</a:t>
            </a:fld>
            <a:endParaRPr lang="nl-NL"/>
          </a:p>
        </p:txBody>
      </p:sp>
    </p:spTree>
    <p:extLst>
      <p:ext uri="{BB962C8B-B14F-4D97-AF65-F5344CB8AC3E}">
        <p14:creationId xmlns:p14="http://schemas.microsoft.com/office/powerpoint/2010/main" val="1900967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spcBef>
                <a:spcPct val="0"/>
              </a:spcBef>
            </a:pPr>
            <a:r>
              <a:rPr lang="nl-NL" altLang="nl-NL" b="1" dirty="0" smtClean="0"/>
              <a:t>Profilering</a:t>
            </a:r>
            <a:endParaRPr lang="nl-NL" altLang="nl-NL" dirty="0" smtClean="0"/>
          </a:p>
          <a:p>
            <a:pPr>
              <a:spcBef>
                <a:spcPct val="0"/>
              </a:spcBef>
            </a:pPr>
            <a:r>
              <a:rPr lang="nl-NL" altLang="nl-NL" dirty="0" smtClean="0"/>
              <a:t>[Schoolnaam] zet berichtgeving op sociale media in met het doel om positieve informatie te verspreiden over de (activiteiten) van schoolnaam of organisatie;</a:t>
            </a:r>
          </a:p>
          <a:p>
            <a:pPr>
              <a:spcBef>
                <a:spcPct val="0"/>
              </a:spcBef>
            </a:pPr>
            <a:r>
              <a:rPr lang="nl-NL" altLang="nl-NL" dirty="0" smtClean="0"/>
              <a:t>[Schoolnaam] monitort sociale media actief om de ervaringen van leerlingen en andere belanghebbenden met schoolnaam te vernemen;</a:t>
            </a:r>
          </a:p>
          <a:p>
            <a:pPr>
              <a:spcBef>
                <a:spcPct val="0"/>
              </a:spcBef>
            </a:pPr>
            <a:r>
              <a:rPr lang="nl-NL" altLang="nl-NL" dirty="0" smtClean="0"/>
              <a:t>[Schoolnaam] gaat naar aanleiding van deze ervaringen ‘in real life’ in gesprek om, waar mogelijk, de goede punten te versterken en de zwakke te verbeteren. Behalve in geval van onjuistheden wordt op negatieve discussies niet gereageerd via sociale media;</a:t>
            </a:r>
          </a:p>
          <a:p>
            <a:pPr>
              <a:spcBef>
                <a:spcPct val="0"/>
              </a:spcBef>
            </a:pPr>
            <a:r>
              <a:rPr lang="nl-NL" altLang="nl-NL" dirty="0" smtClean="0"/>
              <a:t>[Schoolnaam] vraagt toestemming van ouders voor het publiceren van foto-, film- en geluidsopnamen van </a:t>
            </a:r>
            <a:r>
              <a:rPr lang="nl-NL" altLang="nl-NL" dirty="0" err="1" smtClean="0"/>
              <a:t>schoolgerelateerde</a:t>
            </a:r>
            <a:r>
              <a:rPr lang="nl-NL" altLang="nl-NL" dirty="0" smtClean="0"/>
              <a:t> situaties (projectweek, schoolreisje etc.) op sociale media. </a:t>
            </a:r>
          </a:p>
          <a:p>
            <a:pPr>
              <a:spcBef>
                <a:spcPct val="0"/>
              </a:spcBef>
            </a:pPr>
            <a:endParaRPr lang="nl-NL" altLang="nl-NL" dirty="0" smtClean="0"/>
          </a:p>
          <a:p>
            <a:endParaRPr lang="nl-NL" dirty="0"/>
          </a:p>
        </p:txBody>
      </p:sp>
      <p:sp>
        <p:nvSpPr>
          <p:cNvPr id="4" name="Tijdelijke aanduiding voor dianummer 3"/>
          <p:cNvSpPr>
            <a:spLocks noGrp="1"/>
          </p:cNvSpPr>
          <p:nvPr>
            <p:ph type="sldNum" sz="quarter" idx="10"/>
          </p:nvPr>
        </p:nvSpPr>
        <p:spPr/>
        <p:txBody>
          <a:bodyPr/>
          <a:lstStyle/>
          <a:p>
            <a:fld id="{ED7C5A9D-E828-48E3-BDA2-9AE6997A0B74}" type="slidenum">
              <a:rPr lang="nl-NL" smtClean="0"/>
              <a:t>7</a:t>
            </a:fld>
            <a:endParaRPr lang="nl-NL"/>
          </a:p>
        </p:txBody>
      </p:sp>
    </p:spTree>
    <p:extLst>
      <p:ext uri="{BB962C8B-B14F-4D97-AF65-F5344CB8AC3E}">
        <p14:creationId xmlns:p14="http://schemas.microsoft.com/office/powerpoint/2010/main" val="2167583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nl-NL" smtClean="0"/>
              <a:t>Klik om de stijl te bewerken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0E1681E-DC21-4494-B208-B87EDD0B0B28}" type="datetimeFigureOut">
              <a:rPr lang="nl-NL" smtClean="0"/>
              <a:t>20-9-2019</a:t>
            </a:fld>
            <a:endParaRPr lang="nl-NL"/>
          </a:p>
        </p:txBody>
      </p:sp>
      <p:sp>
        <p:nvSpPr>
          <p:cNvPr id="5" name="Footer Placeholder 4"/>
          <p:cNvSpPr>
            <a:spLocks noGrp="1"/>
          </p:cNvSpPr>
          <p:nvPr>
            <p:ph type="ftr" sz="quarter" idx="11"/>
          </p:nvPr>
        </p:nvSpPr>
        <p:spPr/>
        <p:txBody>
          <a:bodyPr/>
          <a:lstStyle/>
          <a:p>
            <a:endParaRPr lang="nl-NL"/>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D6F48E3-1CFA-4298-A145-55EE7BDBC996}" type="slidenum">
              <a:rPr lang="nl-NL" smtClean="0"/>
              <a:t>‹nr.›</a:t>
            </a:fld>
            <a:endParaRPr lang="nl-NL"/>
          </a:p>
        </p:txBody>
      </p:sp>
    </p:spTree>
    <p:extLst>
      <p:ext uri="{BB962C8B-B14F-4D97-AF65-F5344CB8AC3E}">
        <p14:creationId xmlns:p14="http://schemas.microsoft.com/office/powerpoint/2010/main" val="3430571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nl-NL" smtClean="0"/>
              <a:t>Klik om de stijl te bewerken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0E1681E-DC21-4494-B208-B87EDD0B0B28}" type="datetimeFigureOut">
              <a:rPr lang="nl-NL" smtClean="0"/>
              <a:t>20-9-2019</a:t>
            </a:fld>
            <a:endParaRPr lang="nl-NL"/>
          </a:p>
        </p:txBody>
      </p:sp>
      <p:sp>
        <p:nvSpPr>
          <p:cNvPr id="5" name="Footer Placeholder 4"/>
          <p:cNvSpPr>
            <a:spLocks noGrp="1"/>
          </p:cNvSpPr>
          <p:nvPr>
            <p:ph type="ftr" sz="quarter" idx="11"/>
          </p:nvPr>
        </p:nvSpPr>
        <p:spPr/>
        <p:txBody>
          <a:bodyPr/>
          <a:lstStyle/>
          <a:p>
            <a:endParaRPr lang="nl-N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D6F48E3-1CFA-4298-A145-55EE7BDBC996}" type="slidenum">
              <a:rPr lang="nl-NL" smtClean="0"/>
              <a:t>‹nr.›</a:t>
            </a:fld>
            <a:endParaRPr lang="nl-NL"/>
          </a:p>
        </p:txBody>
      </p:sp>
    </p:spTree>
    <p:extLst>
      <p:ext uri="{BB962C8B-B14F-4D97-AF65-F5344CB8AC3E}">
        <p14:creationId xmlns:p14="http://schemas.microsoft.com/office/powerpoint/2010/main" val="3365096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smtClean="0"/>
              <a:t>Klik om de stijl te bewerken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0E1681E-DC21-4494-B208-B87EDD0B0B28}" type="datetimeFigureOut">
              <a:rPr lang="nl-NL" smtClean="0"/>
              <a:t>20-9-2019</a:t>
            </a:fld>
            <a:endParaRPr lang="nl-NL"/>
          </a:p>
        </p:txBody>
      </p:sp>
      <p:sp>
        <p:nvSpPr>
          <p:cNvPr id="5" name="Footer Placeholder 4"/>
          <p:cNvSpPr>
            <a:spLocks noGrp="1"/>
          </p:cNvSpPr>
          <p:nvPr>
            <p:ph type="ftr" sz="quarter" idx="11"/>
          </p:nvPr>
        </p:nvSpPr>
        <p:spPr/>
        <p:txBody>
          <a:bodyPr/>
          <a:lstStyle/>
          <a:p>
            <a:endParaRPr lang="nl-NL"/>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D6F48E3-1CFA-4298-A145-55EE7BDBC996}" type="slidenum">
              <a:rPr lang="nl-NL" smtClean="0"/>
              <a:t>‹nr.›</a:t>
            </a:fld>
            <a:endParaRPr lang="nl-NL"/>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520835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nl-NL" smtClean="0"/>
              <a:t>Klik om de stijl te bewerken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smtClean="0"/>
              <a:t>Tekststijl van het model bewerken</a:t>
            </a:r>
          </a:p>
        </p:txBody>
      </p:sp>
      <p:sp>
        <p:nvSpPr>
          <p:cNvPr id="5" name="Date Placeholder 4"/>
          <p:cNvSpPr>
            <a:spLocks noGrp="1"/>
          </p:cNvSpPr>
          <p:nvPr>
            <p:ph type="dt" sz="half" idx="10"/>
          </p:nvPr>
        </p:nvSpPr>
        <p:spPr/>
        <p:txBody>
          <a:bodyPr/>
          <a:lstStyle/>
          <a:p>
            <a:fld id="{B0E1681E-DC21-4494-B208-B87EDD0B0B28}" type="datetimeFigureOut">
              <a:rPr lang="nl-NL" smtClean="0"/>
              <a:t>20-9-2019</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D6F48E3-1CFA-4298-A145-55EE7BDBC996}" type="slidenum">
              <a:rPr lang="nl-NL" smtClean="0"/>
              <a:t>‹nr.›</a:t>
            </a:fld>
            <a:endParaRPr lang="nl-NL"/>
          </a:p>
        </p:txBody>
      </p:sp>
    </p:spTree>
    <p:extLst>
      <p:ext uri="{BB962C8B-B14F-4D97-AF65-F5344CB8AC3E}">
        <p14:creationId xmlns:p14="http://schemas.microsoft.com/office/powerpoint/2010/main" val="2011641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nl-NL" smtClean="0"/>
              <a:t>Klik om de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smtClean="0"/>
              <a:t>Tekststijl van het model bewerken</a:t>
            </a:r>
          </a:p>
        </p:txBody>
      </p:sp>
      <p:sp>
        <p:nvSpPr>
          <p:cNvPr id="5" name="Date Placeholder 4"/>
          <p:cNvSpPr>
            <a:spLocks noGrp="1"/>
          </p:cNvSpPr>
          <p:nvPr>
            <p:ph type="dt" sz="half" idx="10"/>
          </p:nvPr>
        </p:nvSpPr>
        <p:spPr/>
        <p:txBody>
          <a:bodyPr/>
          <a:lstStyle/>
          <a:p>
            <a:fld id="{B0E1681E-DC21-4494-B208-B87EDD0B0B28}" type="datetimeFigureOut">
              <a:rPr lang="nl-NL" smtClean="0"/>
              <a:t>20-9-2019</a:t>
            </a:fld>
            <a:endParaRPr lang="nl-NL"/>
          </a:p>
        </p:txBody>
      </p:sp>
      <p:sp>
        <p:nvSpPr>
          <p:cNvPr id="6" name="Footer Placeholder 5"/>
          <p:cNvSpPr>
            <a:spLocks noGrp="1"/>
          </p:cNvSpPr>
          <p:nvPr>
            <p:ph type="ftr" sz="quarter" idx="11"/>
          </p:nvPr>
        </p:nvSpPr>
        <p:spPr/>
        <p:txBody>
          <a:bodyPr/>
          <a:lstStyle/>
          <a:p>
            <a:endParaRPr lang="nl-NL"/>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D6F48E3-1CFA-4298-A145-55EE7BDBC996}" type="slidenum">
              <a:rPr lang="nl-NL" smtClean="0"/>
              <a:t>‹nr.›</a:t>
            </a:fld>
            <a:endParaRPr lang="nl-NL"/>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34670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nl-NL" smtClean="0"/>
              <a:t>Klik om de stijl te bewerken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nl-NL" smtClean="0"/>
              <a:t>Tekststijl van het model bewerken</a:t>
            </a:r>
          </a:p>
        </p:txBody>
      </p:sp>
      <p:sp>
        <p:nvSpPr>
          <p:cNvPr id="5" name="Date Placeholder 4"/>
          <p:cNvSpPr>
            <a:spLocks noGrp="1"/>
          </p:cNvSpPr>
          <p:nvPr>
            <p:ph type="dt" sz="half" idx="10"/>
          </p:nvPr>
        </p:nvSpPr>
        <p:spPr/>
        <p:txBody>
          <a:bodyPr/>
          <a:lstStyle/>
          <a:p>
            <a:fld id="{B0E1681E-DC21-4494-B208-B87EDD0B0B28}" type="datetimeFigureOut">
              <a:rPr lang="nl-NL" smtClean="0"/>
              <a:t>20-9-2019</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D6F48E3-1CFA-4298-A145-55EE7BDBC996}" type="slidenum">
              <a:rPr lang="nl-NL" smtClean="0"/>
              <a:t>‹nr.›</a:t>
            </a:fld>
            <a:endParaRPr lang="nl-NL"/>
          </a:p>
        </p:txBody>
      </p:sp>
    </p:spTree>
    <p:extLst>
      <p:ext uri="{BB962C8B-B14F-4D97-AF65-F5344CB8AC3E}">
        <p14:creationId xmlns:p14="http://schemas.microsoft.com/office/powerpoint/2010/main" val="8391528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0E1681E-DC21-4494-B208-B87EDD0B0B28}" type="datetimeFigureOut">
              <a:rPr lang="nl-NL" smtClean="0"/>
              <a:t>20-9-2019</a:t>
            </a:fld>
            <a:endParaRPr lang="nl-NL"/>
          </a:p>
        </p:txBody>
      </p:sp>
      <p:sp>
        <p:nvSpPr>
          <p:cNvPr id="5" name="Footer Placeholder 4"/>
          <p:cNvSpPr>
            <a:spLocks noGrp="1"/>
          </p:cNvSpPr>
          <p:nvPr>
            <p:ph type="ftr" sz="quarter" idx="11"/>
          </p:nvPr>
        </p:nvSpPr>
        <p:spPr/>
        <p:txBody>
          <a:bodyPr/>
          <a:lstStyle/>
          <a:p>
            <a:endParaRPr lang="nl-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D6F48E3-1CFA-4298-A145-55EE7BDBC996}" type="slidenum">
              <a:rPr lang="nl-NL" smtClean="0"/>
              <a:t>‹nr.›</a:t>
            </a:fld>
            <a:endParaRPr lang="nl-NL"/>
          </a:p>
        </p:txBody>
      </p:sp>
    </p:spTree>
    <p:extLst>
      <p:ext uri="{BB962C8B-B14F-4D97-AF65-F5344CB8AC3E}">
        <p14:creationId xmlns:p14="http://schemas.microsoft.com/office/powerpoint/2010/main" val="28596973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0E1681E-DC21-4494-B208-B87EDD0B0B28}" type="datetimeFigureOut">
              <a:rPr lang="nl-NL" smtClean="0"/>
              <a:t>20-9-2019</a:t>
            </a:fld>
            <a:endParaRPr lang="nl-NL"/>
          </a:p>
        </p:txBody>
      </p:sp>
      <p:sp>
        <p:nvSpPr>
          <p:cNvPr id="5" name="Footer Placeholder 4"/>
          <p:cNvSpPr>
            <a:spLocks noGrp="1"/>
          </p:cNvSpPr>
          <p:nvPr>
            <p:ph type="ftr" sz="quarter" idx="11"/>
          </p:nvPr>
        </p:nvSpPr>
        <p:spPr/>
        <p:txBody>
          <a:bodyPr/>
          <a:lstStyle/>
          <a:p>
            <a:endParaRPr lang="nl-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D6F48E3-1CFA-4298-A145-55EE7BDBC996}" type="slidenum">
              <a:rPr lang="nl-NL" smtClean="0"/>
              <a:t>‹nr.›</a:t>
            </a:fld>
            <a:endParaRPr lang="nl-NL"/>
          </a:p>
        </p:txBody>
      </p:sp>
    </p:spTree>
    <p:extLst>
      <p:ext uri="{BB962C8B-B14F-4D97-AF65-F5344CB8AC3E}">
        <p14:creationId xmlns:p14="http://schemas.microsoft.com/office/powerpoint/2010/main" val="2336926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nl-NL" smtClean="0"/>
              <a:t>Klik om de stijl te bewerken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0E1681E-DC21-4494-B208-B87EDD0B0B28}" type="datetimeFigureOut">
              <a:rPr lang="nl-NL" smtClean="0"/>
              <a:t>20-9-2019</a:t>
            </a:fld>
            <a:endParaRPr lang="nl-NL"/>
          </a:p>
        </p:txBody>
      </p:sp>
      <p:sp>
        <p:nvSpPr>
          <p:cNvPr id="5" name="Footer Placeholder 4"/>
          <p:cNvSpPr>
            <a:spLocks noGrp="1"/>
          </p:cNvSpPr>
          <p:nvPr>
            <p:ph type="ftr" sz="quarter" idx="11"/>
          </p:nvPr>
        </p:nvSpPr>
        <p:spPr/>
        <p:txBody>
          <a:bodyPr/>
          <a:lstStyle/>
          <a:p>
            <a:endParaRPr lang="nl-N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D6F48E3-1CFA-4298-A145-55EE7BDBC996}" type="slidenum">
              <a:rPr lang="nl-NL" smtClean="0"/>
              <a:t>‹nr.›</a:t>
            </a:fld>
            <a:endParaRPr lang="nl-NL"/>
          </a:p>
        </p:txBody>
      </p:sp>
    </p:spTree>
    <p:extLst>
      <p:ext uri="{BB962C8B-B14F-4D97-AF65-F5344CB8AC3E}">
        <p14:creationId xmlns:p14="http://schemas.microsoft.com/office/powerpoint/2010/main" val="2303928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0E1681E-DC21-4494-B208-B87EDD0B0B28}" type="datetimeFigureOut">
              <a:rPr lang="nl-NL" smtClean="0"/>
              <a:t>20-9-2019</a:t>
            </a:fld>
            <a:endParaRPr lang="nl-NL"/>
          </a:p>
        </p:txBody>
      </p:sp>
      <p:sp>
        <p:nvSpPr>
          <p:cNvPr id="5" name="Footer Placeholder 4"/>
          <p:cNvSpPr>
            <a:spLocks noGrp="1"/>
          </p:cNvSpPr>
          <p:nvPr>
            <p:ph type="ftr" sz="quarter" idx="11"/>
          </p:nvPr>
        </p:nvSpPr>
        <p:spPr/>
        <p:txBody>
          <a:bodyPr/>
          <a:lstStyle/>
          <a:p>
            <a:endParaRPr lang="nl-N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D6F48E3-1CFA-4298-A145-55EE7BDBC996}" type="slidenum">
              <a:rPr lang="nl-NL" smtClean="0"/>
              <a:t>‹nr.›</a:t>
            </a:fld>
            <a:endParaRPr lang="nl-NL"/>
          </a:p>
        </p:txBody>
      </p:sp>
    </p:spTree>
    <p:extLst>
      <p:ext uri="{BB962C8B-B14F-4D97-AF65-F5344CB8AC3E}">
        <p14:creationId xmlns:p14="http://schemas.microsoft.com/office/powerpoint/2010/main" val="1358959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B0E1681E-DC21-4494-B208-B87EDD0B0B28}" type="datetimeFigureOut">
              <a:rPr lang="nl-NL" smtClean="0"/>
              <a:t>20-9-2019</a:t>
            </a:fld>
            <a:endParaRPr lang="nl-NL"/>
          </a:p>
        </p:txBody>
      </p:sp>
      <p:sp>
        <p:nvSpPr>
          <p:cNvPr id="6" name="Footer Placeholder 5"/>
          <p:cNvSpPr>
            <a:spLocks noGrp="1"/>
          </p:cNvSpPr>
          <p:nvPr>
            <p:ph type="ftr" sz="quarter" idx="11"/>
          </p:nvPr>
        </p:nvSpPr>
        <p:spPr/>
        <p:txBody>
          <a:bodyPr/>
          <a:lstStyle/>
          <a:p>
            <a:endParaRPr lang="nl-NL"/>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D6F48E3-1CFA-4298-A145-55EE7BDBC996}" type="slidenum">
              <a:rPr lang="nl-NL" smtClean="0"/>
              <a:t>‹nr.›</a:t>
            </a:fld>
            <a:endParaRPr lang="nl-NL"/>
          </a:p>
        </p:txBody>
      </p:sp>
    </p:spTree>
    <p:extLst>
      <p:ext uri="{BB962C8B-B14F-4D97-AF65-F5344CB8AC3E}">
        <p14:creationId xmlns:p14="http://schemas.microsoft.com/office/powerpoint/2010/main" val="3910893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smtClean="0"/>
              <a:t>Klik om de stijl te bewerken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0E1681E-DC21-4494-B208-B87EDD0B0B28}" type="datetimeFigureOut">
              <a:rPr lang="nl-NL" smtClean="0"/>
              <a:t>20-9-2019</a:t>
            </a:fld>
            <a:endParaRPr lang="nl-NL"/>
          </a:p>
        </p:txBody>
      </p:sp>
      <p:sp>
        <p:nvSpPr>
          <p:cNvPr id="8" name="Footer Placeholder 7"/>
          <p:cNvSpPr>
            <a:spLocks noGrp="1"/>
          </p:cNvSpPr>
          <p:nvPr>
            <p:ph type="ftr" sz="quarter" idx="11"/>
          </p:nvPr>
        </p:nvSpPr>
        <p:spPr/>
        <p:txBody>
          <a:bodyPr/>
          <a:lstStyle/>
          <a:p>
            <a:endParaRPr lang="nl-N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D6F48E3-1CFA-4298-A145-55EE7BDBC996}" type="slidenum">
              <a:rPr lang="nl-NL" smtClean="0"/>
              <a:t>‹nr.›</a:t>
            </a:fld>
            <a:endParaRPr lang="nl-NL"/>
          </a:p>
        </p:txBody>
      </p:sp>
    </p:spTree>
    <p:extLst>
      <p:ext uri="{BB962C8B-B14F-4D97-AF65-F5344CB8AC3E}">
        <p14:creationId xmlns:p14="http://schemas.microsoft.com/office/powerpoint/2010/main" val="2333415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0E1681E-DC21-4494-B208-B87EDD0B0B28}" type="datetimeFigureOut">
              <a:rPr lang="nl-NL" smtClean="0"/>
              <a:t>20-9-2019</a:t>
            </a:fld>
            <a:endParaRPr lang="nl-NL"/>
          </a:p>
        </p:txBody>
      </p:sp>
      <p:sp>
        <p:nvSpPr>
          <p:cNvPr id="4" name="Footer Placeholder 3"/>
          <p:cNvSpPr>
            <a:spLocks noGrp="1"/>
          </p:cNvSpPr>
          <p:nvPr>
            <p:ph type="ftr" sz="quarter" idx="11"/>
          </p:nvPr>
        </p:nvSpPr>
        <p:spPr/>
        <p:txBody>
          <a:bodyPr/>
          <a:lstStyle/>
          <a:p>
            <a:endParaRPr lang="nl-NL"/>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D6F48E3-1CFA-4298-A145-55EE7BDBC996}" type="slidenum">
              <a:rPr lang="nl-NL" smtClean="0"/>
              <a:t>‹nr.›</a:t>
            </a:fld>
            <a:endParaRPr lang="nl-NL"/>
          </a:p>
        </p:txBody>
      </p:sp>
    </p:spTree>
    <p:extLst>
      <p:ext uri="{BB962C8B-B14F-4D97-AF65-F5344CB8AC3E}">
        <p14:creationId xmlns:p14="http://schemas.microsoft.com/office/powerpoint/2010/main" val="3880486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E1681E-DC21-4494-B208-B87EDD0B0B28}" type="datetimeFigureOut">
              <a:rPr lang="nl-NL" smtClean="0"/>
              <a:t>20-9-2019</a:t>
            </a:fld>
            <a:endParaRPr lang="nl-NL"/>
          </a:p>
        </p:txBody>
      </p:sp>
      <p:sp>
        <p:nvSpPr>
          <p:cNvPr id="3" name="Footer Placeholder 2"/>
          <p:cNvSpPr>
            <a:spLocks noGrp="1"/>
          </p:cNvSpPr>
          <p:nvPr>
            <p:ph type="ftr" sz="quarter" idx="11"/>
          </p:nvPr>
        </p:nvSpPr>
        <p:spPr/>
        <p:txBody>
          <a:bodyPr/>
          <a:lstStyle/>
          <a:p>
            <a:endParaRPr lang="nl-NL"/>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D6F48E3-1CFA-4298-A145-55EE7BDBC996}" type="slidenum">
              <a:rPr lang="nl-NL" smtClean="0"/>
              <a:t>‹nr.›</a:t>
            </a:fld>
            <a:endParaRPr lang="nl-NL"/>
          </a:p>
        </p:txBody>
      </p:sp>
    </p:spTree>
    <p:extLst>
      <p:ext uri="{BB962C8B-B14F-4D97-AF65-F5344CB8AC3E}">
        <p14:creationId xmlns:p14="http://schemas.microsoft.com/office/powerpoint/2010/main" val="4142816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nl-NL" smtClean="0"/>
              <a:t>Klik om de stijl te bewerken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0E1681E-DC21-4494-B208-B87EDD0B0B28}" type="datetimeFigureOut">
              <a:rPr lang="nl-NL" smtClean="0"/>
              <a:t>20-9-2019</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D6F48E3-1CFA-4298-A145-55EE7BDBC996}" type="slidenum">
              <a:rPr lang="nl-NL" smtClean="0"/>
              <a:t>‹nr.›</a:t>
            </a:fld>
            <a:endParaRPr lang="nl-NL"/>
          </a:p>
        </p:txBody>
      </p:sp>
    </p:spTree>
    <p:extLst>
      <p:ext uri="{BB962C8B-B14F-4D97-AF65-F5344CB8AC3E}">
        <p14:creationId xmlns:p14="http://schemas.microsoft.com/office/powerpoint/2010/main" val="2642006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0E1681E-DC21-4494-B208-B87EDD0B0B28}" type="datetimeFigureOut">
              <a:rPr lang="nl-NL" smtClean="0"/>
              <a:t>20-9-2019</a:t>
            </a:fld>
            <a:endParaRPr lang="nl-NL"/>
          </a:p>
        </p:txBody>
      </p:sp>
      <p:sp>
        <p:nvSpPr>
          <p:cNvPr id="6" name="Footer Placeholder 5"/>
          <p:cNvSpPr>
            <a:spLocks noGrp="1"/>
          </p:cNvSpPr>
          <p:nvPr>
            <p:ph type="ftr" sz="quarter" idx="11"/>
          </p:nvPr>
        </p:nvSpPr>
        <p:spPr/>
        <p:txBody>
          <a:bodyPr/>
          <a:lstStyle/>
          <a:p>
            <a:endParaRPr lang="nl-N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D6F48E3-1CFA-4298-A145-55EE7BDBC996}" type="slidenum">
              <a:rPr lang="nl-NL" smtClean="0"/>
              <a:t>‹nr.›</a:t>
            </a:fld>
            <a:endParaRPr lang="nl-NL"/>
          </a:p>
        </p:txBody>
      </p:sp>
    </p:spTree>
    <p:extLst>
      <p:ext uri="{BB962C8B-B14F-4D97-AF65-F5344CB8AC3E}">
        <p14:creationId xmlns:p14="http://schemas.microsoft.com/office/powerpoint/2010/main" val="1166798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0E1681E-DC21-4494-B208-B87EDD0B0B28}" type="datetimeFigureOut">
              <a:rPr lang="nl-NL" smtClean="0"/>
              <a:t>20-9-2019</a:t>
            </a:fld>
            <a:endParaRPr lang="nl-NL"/>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D6F48E3-1CFA-4298-A145-55EE7BDBC996}" type="slidenum">
              <a:rPr lang="nl-NL" smtClean="0"/>
              <a:t>‹nr.›</a:t>
            </a:fld>
            <a:endParaRPr lang="nl-NL"/>
          </a:p>
        </p:txBody>
      </p:sp>
    </p:spTree>
    <p:extLst>
      <p:ext uri="{BB962C8B-B14F-4D97-AF65-F5344CB8AC3E}">
        <p14:creationId xmlns:p14="http://schemas.microsoft.com/office/powerpoint/2010/main" val="264721565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facebook.com/Julianaschool.sneek" TargetMode="External"/><Relationship Id="rId2" Type="http://schemas.openxmlformats.org/officeDocument/2006/relationships/hyperlink" Target="http://www.facebook.com/koninginwilhelminaschoolsneek" TargetMode="External"/><Relationship Id="rId1" Type="http://schemas.openxmlformats.org/officeDocument/2006/relationships/slideLayout" Target="../slideLayouts/slideLayout2.xml"/><Relationship Id="rId4" Type="http://schemas.openxmlformats.org/officeDocument/2006/relationships/hyperlink" Target="mailto:sitalangendijk@palludara.nl"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mailto:sitalangendijk@palludara.n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52400" y="2514600"/>
            <a:ext cx="12039599" cy="2262781"/>
          </a:xfrm>
        </p:spPr>
        <p:txBody>
          <a:bodyPr>
            <a:normAutofit fontScale="90000"/>
          </a:bodyPr>
          <a:lstStyle/>
          <a:p>
            <a:pPr algn="ctr"/>
            <a:r>
              <a:rPr lang="en-US" dirty="0" err="1" smtClean="0"/>
              <a:t>Handboek</a:t>
            </a:r>
            <a:r>
              <a:rPr lang="en-US" dirty="0" smtClean="0"/>
              <a:t> </a:t>
            </a:r>
            <a:br>
              <a:rPr lang="en-US" dirty="0" smtClean="0"/>
            </a:br>
            <a:r>
              <a:rPr lang="en-US" sz="4900" dirty="0" err="1" smtClean="0"/>
              <a:t>Mediawijsheid</a:t>
            </a:r>
            <a:r>
              <a:rPr lang="en-US" sz="4900" dirty="0" smtClean="0"/>
              <a:t> &amp; Social Media</a:t>
            </a:r>
            <a:br>
              <a:rPr lang="en-US" sz="4900" dirty="0" smtClean="0"/>
            </a:br>
            <a:endParaRPr lang="nl-NL" sz="4900" dirty="0"/>
          </a:p>
        </p:txBody>
      </p:sp>
      <p:sp>
        <p:nvSpPr>
          <p:cNvPr id="3" name="Ondertitel 2"/>
          <p:cNvSpPr>
            <a:spLocks noGrp="1"/>
          </p:cNvSpPr>
          <p:nvPr>
            <p:ph type="subTitle" idx="1"/>
          </p:nvPr>
        </p:nvSpPr>
        <p:spPr>
          <a:xfrm>
            <a:off x="152400" y="4777379"/>
            <a:ext cx="12039599" cy="1126283"/>
          </a:xfrm>
        </p:spPr>
        <p:txBody>
          <a:bodyPr/>
          <a:lstStyle/>
          <a:p>
            <a:pPr algn="ctr"/>
            <a:r>
              <a:rPr lang="en-US" dirty="0" smtClean="0"/>
              <a:t>Juliana- en </a:t>
            </a:r>
            <a:r>
              <a:rPr lang="en-US" dirty="0" err="1" smtClean="0"/>
              <a:t>Wilhelminaschool</a:t>
            </a:r>
            <a:r>
              <a:rPr lang="en-US" dirty="0" smtClean="0"/>
              <a:t>. </a:t>
            </a:r>
            <a:endParaRPr lang="nl-NL" dirty="0"/>
          </a:p>
        </p:txBody>
      </p:sp>
      <p:pic>
        <p:nvPicPr>
          <p:cNvPr id="4" name="Afbeelding 3" descr="http://www.palludara.nl/afbeeldingen/stichting-palludara.png"/>
          <p:cNvPicPr/>
          <p:nvPr/>
        </p:nvPicPr>
        <p:blipFill>
          <a:blip r:embed="rId2">
            <a:extLst>
              <a:ext uri="{28A0092B-C50C-407E-A947-70E740481C1C}">
                <a14:useLocalDpi xmlns:a14="http://schemas.microsoft.com/office/drawing/2010/main" val="0"/>
              </a:ext>
            </a:extLst>
          </a:blip>
          <a:srcRect/>
          <a:stretch>
            <a:fillRect/>
          </a:stretch>
        </p:blipFill>
        <p:spPr bwMode="auto">
          <a:xfrm>
            <a:off x="311150" y="154486"/>
            <a:ext cx="3257550" cy="1233833"/>
          </a:xfrm>
          <a:prstGeom prst="rect">
            <a:avLst/>
          </a:prstGeom>
          <a:noFill/>
          <a:ln>
            <a:noFill/>
          </a:ln>
        </p:spPr>
      </p:pic>
    </p:spTree>
    <p:extLst>
      <p:ext uri="{BB962C8B-B14F-4D97-AF65-F5344CB8AC3E}">
        <p14:creationId xmlns:p14="http://schemas.microsoft.com/office/powerpoint/2010/main" val="34499219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Youtube</a:t>
            </a:r>
            <a:endParaRPr lang="nl-NL" dirty="0"/>
          </a:p>
        </p:txBody>
      </p:sp>
      <p:sp>
        <p:nvSpPr>
          <p:cNvPr id="3" name="Tijdelijke aanduiding voor inhoud 2"/>
          <p:cNvSpPr>
            <a:spLocks noGrp="1"/>
          </p:cNvSpPr>
          <p:nvPr>
            <p:ph idx="1"/>
          </p:nvPr>
        </p:nvSpPr>
        <p:spPr/>
        <p:txBody>
          <a:bodyPr/>
          <a:lstStyle/>
          <a:p>
            <a:pPr marL="0" indent="0" fontAlgn="auto">
              <a:buClr>
                <a:schemeClr val="tx1">
                  <a:lumMod val="75000"/>
                  <a:lumOff val="25000"/>
                </a:schemeClr>
              </a:buClr>
              <a:buNone/>
              <a:defRPr/>
            </a:pPr>
            <a:r>
              <a:rPr lang="en-US" dirty="0" smtClean="0"/>
              <a:t>De school </a:t>
            </a:r>
            <a:r>
              <a:rPr lang="en-US" dirty="0" err="1" smtClean="0"/>
              <a:t>heeft</a:t>
            </a:r>
            <a:r>
              <a:rPr lang="en-US" dirty="0" smtClean="0"/>
              <a:t> </a:t>
            </a:r>
            <a:r>
              <a:rPr lang="en-US" dirty="0" err="1" smtClean="0"/>
              <a:t>geen</a:t>
            </a:r>
            <a:r>
              <a:rPr lang="en-US" dirty="0" smtClean="0"/>
              <a:t> </a:t>
            </a:r>
            <a:r>
              <a:rPr lang="en-US" dirty="0" err="1" smtClean="0"/>
              <a:t>eigen</a:t>
            </a:r>
            <a:r>
              <a:rPr lang="en-US" dirty="0" smtClean="0"/>
              <a:t> </a:t>
            </a:r>
            <a:r>
              <a:rPr lang="en-US" dirty="0" err="1" smtClean="0"/>
              <a:t>youtube</a:t>
            </a:r>
            <a:r>
              <a:rPr lang="en-US" dirty="0" smtClean="0"/>
              <a:t> </a:t>
            </a:r>
            <a:r>
              <a:rPr lang="en-US" dirty="0" err="1" smtClean="0"/>
              <a:t>kanaal</a:t>
            </a:r>
            <a:r>
              <a:rPr lang="en-US" dirty="0" smtClean="0"/>
              <a:t>. </a:t>
            </a:r>
            <a:endParaRPr lang="nl-NL" dirty="0"/>
          </a:p>
          <a:p>
            <a:pPr fontAlgn="auto">
              <a:buClr>
                <a:schemeClr val="tx1">
                  <a:lumMod val="75000"/>
                  <a:lumOff val="25000"/>
                </a:schemeClr>
              </a:buClr>
              <a:buFont typeface="Wingdings 2" charset="2"/>
              <a:buChar char=""/>
              <a:defRPr/>
            </a:pPr>
            <a:endParaRPr lang="nl-NL" dirty="0"/>
          </a:p>
          <a:p>
            <a:endParaRPr lang="nl-NL" dirty="0"/>
          </a:p>
        </p:txBody>
      </p:sp>
    </p:spTree>
    <p:extLst>
      <p:ext uri="{BB962C8B-B14F-4D97-AF65-F5344CB8AC3E}">
        <p14:creationId xmlns:p14="http://schemas.microsoft.com/office/powerpoint/2010/main" val="33626757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Social Media tips</a:t>
            </a:r>
            <a:endParaRPr lang="nl-NL" dirty="0"/>
          </a:p>
        </p:txBody>
      </p:sp>
      <p:sp>
        <p:nvSpPr>
          <p:cNvPr id="3" name="Tijdelijke aanduiding voor inhoud 2"/>
          <p:cNvSpPr>
            <a:spLocks noGrp="1"/>
          </p:cNvSpPr>
          <p:nvPr>
            <p:ph idx="1"/>
          </p:nvPr>
        </p:nvSpPr>
        <p:spPr/>
        <p:txBody>
          <a:bodyPr>
            <a:normAutofit fontScale="85000" lnSpcReduction="10000"/>
          </a:bodyPr>
          <a:lstStyle/>
          <a:p>
            <a:pPr marL="0" indent="0">
              <a:buNone/>
            </a:pPr>
            <a:r>
              <a:rPr lang="nl-NL" b="1" dirty="0"/>
              <a:t>Gezond verstand</a:t>
            </a:r>
          </a:p>
          <a:p>
            <a:r>
              <a:rPr lang="nl-NL" dirty="0"/>
              <a:t>Of je nu iets </a:t>
            </a:r>
            <a:r>
              <a:rPr lang="nl-NL" dirty="0" err="1"/>
              <a:t>retweet</a:t>
            </a:r>
            <a:r>
              <a:rPr lang="nl-NL" dirty="0"/>
              <a:t>, ‘</a:t>
            </a:r>
            <a:r>
              <a:rPr lang="nl-NL" dirty="0" err="1"/>
              <a:t>liked</a:t>
            </a:r>
            <a:r>
              <a:rPr lang="nl-NL" dirty="0"/>
              <a:t>’ of ergens een reactie op plaatst, de manier waarop we dagelijks met elkaar omgaan is ook digitaal van toepassing.</a:t>
            </a:r>
          </a:p>
          <a:p>
            <a:r>
              <a:rPr lang="nl-NL" dirty="0"/>
              <a:t>Op internet kijkt iedereen mee en kunnen uitspraken en reacties al snel een eigen leven gaan leiden. </a:t>
            </a:r>
          </a:p>
          <a:p>
            <a:r>
              <a:rPr lang="nl-NL" dirty="0"/>
              <a:t>Je reageert niet alleen vanuit jezelf, maar als je iets met school te maken hebt, worden je uitspraken ook met onze organisatie verbonden.</a:t>
            </a:r>
          </a:p>
          <a:p>
            <a:pPr marL="0" indent="0">
              <a:buNone/>
            </a:pPr>
            <a:r>
              <a:rPr lang="nl-NL" b="1" dirty="0"/>
              <a:t>Positief</a:t>
            </a:r>
          </a:p>
          <a:p>
            <a:r>
              <a:rPr lang="nl-NL" dirty="0"/>
              <a:t>Als school willen we graag samen op een positieve manier bouwen aan goed onderwijs. Negatieve reacties via </a:t>
            </a:r>
            <a:r>
              <a:rPr lang="nl-NL" dirty="0" err="1"/>
              <a:t>Social</a:t>
            </a:r>
            <a:r>
              <a:rPr lang="nl-NL" dirty="0"/>
              <a:t> Media passen hier dan ook niet goed bij.</a:t>
            </a:r>
          </a:p>
          <a:p>
            <a:pPr marL="0" indent="0">
              <a:buNone/>
            </a:pPr>
            <a:r>
              <a:rPr lang="nl-NL" b="1" dirty="0"/>
              <a:t>Wat u niet wilt dat u geschiedt …</a:t>
            </a:r>
          </a:p>
          <a:p>
            <a:r>
              <a:rPr lang="nl-NL" dirty="0"/>
              <a:t>Als je via </a:t>
            </a:r>
            <a:r>
              <a:rPr lang="nl-NL" dirty="0" err="1"/>
              <a:t>Social</a:t>
            </a:r>
            <a:r>
              <a:rPr lang="nl-NL" dirty="0"/>
              <a:t> Media reageert zoals je ook zelf benaderd zou willen worden, zal dit vrijwel nooit beledigend of negatief zijn. </a:t>
            </a:r>
          </a:p>
          <a:p>
            <a:endParaRPr lang="nl-NL" dirty="0"/>
          </a:p>
        </p:txBody>
      </p:sp>
    </p:spTree>
    <p:extLst>
      <p:ext uri="{BB962C8B-B14F-4D97-AF65-F5344CB8AC3E}">
        <p14:creationId xmlns:p14="http://schemas.microsoft.com/office/powerpoint/2010/main" val="20128030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We </a:t>
            </a:r>
            <a:r>
              <a:rPr lang="en-US" dirty="0" err="1" smtClean="0"/>
              <a:t>blijven</a:t>
            </a:r>
            <a:r>
              <a:rPr lang="en-US" dirty="0" smtClean="0"/>
              <a:t> </a:t>
            </a:r>
            <a:r>
              <a:rPr lang="en-US" dirty="0" err="1" smtClean="0"/>
              <a:t>veranderen</a:t>
            </a:r>
            <a:endParaRPr lang="nl-NL" dirty="0"/>
          </a:p>
        </p:txBody>
      </p:sp>
      <p:sp>
        <p:nvSpPr>
          <p:cNvPr id="3" name="Tijdelijke aanduiding voor inhoud 2"/>
          <p:cNvSpPr>
            <a:spLocks noGrp="1"/>
          </p:cNvSpPr>
          <p:nvPr>
            <p:ph idx="1"/>
          </p:nvPr>
        </p:nvSpPr>
        <p:spPr/>
        <p:txBody>
          <a:bodyPr>
            <a:normAutofit/>
          </a:bodyPr>
          <a:lstStyle/>
          <a:p>
            <a:pPr marL="0" indent="0">
              <a:buNone/>
            </a:pPr>
            <a:r>
              <a:rPr lang="en-US" altLang="nl-NL" sz="2800" dirty="0"/>
              <a:t>Social Media </a:t>
            </a:r>
            <a:r>
              <a:rPr lang="en-US" altLang="nl-NL" sz="2800" dirty="0" err="1"/>
              <a:t>blijven</a:t>
            </a:r>
            <a:r>
              <a:rPr lang="en-US" altLang="nl-NL" sz="2800" dirty="0"/>
              <a:t> </a:t>
            </a:r>
            <a:r>
              <a:rPr lang="en-US" altLang="nl-NL" sz="2800" dirty="0" err="1"/>
              <a:t>veranderen</a:t>
            </a:r>
            <a:r>
              <a:rPr lang="en-US" altLang="nl-NL" sz="2800" dirty="0"/>
              <a:t>. </a:t>
            </a:r>
            <a:endParaRPr lang="en-US" altLang="nl-NL" sz="2800" dirty="0" smtClean="0"/>
          </a:p>
          <a:p>
            <a:pPr marL="0" indent="0">
              <a:buNone/>
            </a:pPr>
            <a:endParaRPr lang="en-US" altLang="nl-NL" sz="2800" dirty="0"/>
          </a:p>
          <a:p>
            <a:pPr marL="0" indent="0">
              <a:buNone/>
            </a:pPr>
            <a:r>
              <a:rPr lang="en-US" altLang="nl-NL" sz="2800" dirty="0" err="1" smtClean="0"/>
              <a:t>Er</a:t>
            </a:r>
            <a:r>
              <a:rPr lang="en-US" altLang="nl-NL" sz="2800" dirty="0" smtClean="0"/>
              <a:t> </a:t>
            </a:r>
            <a:r>
              <a:rPr lang="en-US" altLang="nl-NL" sz="2800" dirty="0" err="1"/>
              <a:t>komen</a:t>
            </a:r>
            <a:r>
              <a:rPr lang="en-US" altLang="nl-NL" sz="2800" dirty="0"/>
              <a:t> </a:t>
            </a:r>
            <a:r>
              <a:rPr lang="en-US" altLang="nl-NL" sz="2800" dirty="0" err="1"/>
              <a:t>nieuwe</a:t>
            </a:r>
            <a:r>
              <a:rPr lang="en-US" altLang="nl-NL" sz="2800" dirty="0"/>
              <a:t> </a:t>
            </a:r>
            <a:r>
              <a:rPr lang="en-US" altLang="nl-NL" sz="2800" dirty="0" err="1"/>
              <a:t>kanalen</a:t>
            </a:r>
            <a:r>
              <a:rPr lang="en-US" altLang="nl-NL" sz="2800" dirty="0"/>
              <a:t> </a:t>
            </a:r>
            <a:r>
              <a:rPr lang="en-US" altLang="nl-NL" sz="2800" dirty="0" err="1"/>
              <a:t>bij</a:t>
            </a:r>
            <a:r>
              <a:rPr lang="en-US" altLang="nl-NL" sz="2800" dirty="0"/>
              <a:t>. </a:t>
            </a:r>
            <a:r>
              <a:rPr lang="en-US" altLang="nl-NL" sz="2800" dirty="0" err="1"/>
              <a:t>Daarom</a:t>
            </a:r>
            <a:r>
              <a:rPr lang="en-US" altLang="nl-NL" sz="2800" dirty="0"/>
              <a:t> </a:t>
            </a:r>
            <a:r>
              <a:rPr lang="en-US" altLang="nl-NL" sz="2800" dirty="0" err="1"/>
              <a:t>blijven</a:t>
            </a:r>
            <a:r>
              <a:rPr lang="en-US" altLang="nl-NL" sz="2800" dirty="0"/>
              <a:t> we </a:t>
            </a:r>
            <a:r>
              <a:rPr lang="en-US" altLang="nl-NL" sz="2800" dirty="0" err="1"/>
              <a:t>dit</a:t>
            </a:r>
            <a:r>
              <a:rPr lang="en-US" altLang="nl-NL" sz="2800" dirty="0"/>
              <a:t> </a:t>
            </a:r>
            <a:r>
              <a:rPr lang="en-US" altLang="nl-NL" sz="2800" dirty="0" err="1"/>
              <a:t>handboek</a:t>
            </a:r>
            <a:r>
              <a:rPr lang="en-US" altLang="nl-NL" sz="2800" dirty="0"/>
              <a:t> </a:t>
            </a:r>
            <a:r>
              <a:rPr lang="en-US" altLang="nl-NL" sz="2800" dirty="0" err="1"/>
              <a:t>aanpassen</a:t>
            </a:r>
            <a:r>
              <a:rPr lang="en-US" altLang="nl-NL" sz="2800" dirty="0"/>
              <a:t> en </a:t>
            </a:r>
            <a:r>
              <a:rPr lang="en-US" altLang="nl-NL" sz="2800" dirty="0" err="1"/>
              <a:t>aanvullen</a:t>
            </a:r>
            <a:r>
              <a:rPr lang="en-US" altLang="nl-NL" sz="2800" dirty="0"/>
              <a:t>. </a:t>
            </a:r>
            <a:endParaRPr lang="en-US" altLang="nl-NL" sz="2800" dirty="0" smtClean="0"/>
          </a:p>
          <a:p>
            <a:pPr marL="0" indent="0">
              <a:buNone/>
            </a:pPr>
            <a:endParaRPr lang="en-US" altLang="nl-NL" sz="2800" dirty="0"/>
          </a:p>
          <a:p>
            <a:pPr marL="0" indent="0">
              <a:buNone/>
            </a:pPr>
            <a:r>
              <a:rPr lang="en-US" altLang="nl-NL" sz="2800" dirty="0" err="1" smtClean="0"/>
              <a:t>Suggesties</a:t>
            </a:r>
            <a:r>
              <a:rPr lang="en-US" altLang="nl-NL" sz="2800" dirty="0" smtClean="0"/>
              <a:t> </a:t>
            </a:r>
            <a:r>
              <a:rPr lang="en-US" altLang="nl-NL" sz="2800" dirty="0" err="1"/>
              <a:t>voor</a:t>
            </a:r>
            <a:r>
              <a:rPr lang="en-US" altLang="nl-NL" sz="2800" dirty="0"/>
              <a:t> </a:t>
            </a:r>
            <a:r>
              <a:rPr lang="en-US" altLang="nl-NL" sz="2800" dirty="0" err="1"/>
              <a:t>verbetering</a:t>
            </a:r>
            <a:r>
              <a:rPr lang="en-US" altLang="nl-NL" sz="2800" dirty="0"/>
              <a:t> en </a:t>
            </a:r>
            <a:r>
              <a:rPr lang="en-US" altLang="nl-NL" sz="2800" dirty="0" err="1"/>
              <a:t>aanvullingen</a:t>
            </a:r>
            <a:r>
              <a:rPr lang="en-US" altLang="nl-NL" sz="2800" dirty="0"/>
              <a:t> </a:t>
            </a:r>
            <a:r>
              <a:rPr lang="en-US" altLang="nl-NL" sz="2800" dirty="0" err="1"/>
              <a:t>zijn</a:t>
            </a:r>
            <a:r>
              <a:rPr lang="en-US" altLang="nl-NL" sz="2800" dirty="0"/>
              <a:t> </a:t>
            </a:r>
            <a:r>
              <a:rPr lang="en-US" altLang="nl-NL" sz="2800" dirty="0" err="1"/>
              <a:t>altijd</a:t>
            </a:r>
            <a:r>
              <a:rPr lang="en-US" altLang="nl-NL" sz="2800" dirty="0"/>
              <a:t> </a:t>
            </a:r>
            <a:r>
              <a:rPr lang="en-US" altLang="nl-NL" sz="2800" dirty="0" err="1"/>
              <a:t>welkom</a:t>
            </a:r>
            <a:r>
              <a:rPr lang="en-US" altLang="nl-NL" sz="1400" dirty="0"/>
              <a:t>.</a:t>
            </a:r>
            <a:endParaRPr lang="nl-NL" altLang="nl-NL" sz="1400" dirty="0"/>
          </a:p>
          <a:p>
            <a:endParaRPr lang="nl-NL" sz="1400" dirty="0"/>
          </a:p>
        </p:txBody>
      </p:sp>
    </p:spTree>
    <p:extLst>
      <p:ext uri="{BB962C8B-B14F-4D97-AF65-F5344CB8AC3E}">
        <p14:creationId xmlns:p14="http://schemas.microsoft.com/office/powerpoint/2010/main" val="12402636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a:t>Privacyreglement verwerking leerling-gegevens </a:t>
            </a:r>
            <a:br>
              <a:rPr lang="nl-NL" dirty="0"/>
            </a:br>
            <a:endParaRPr lang="nl-NL" dirty="0"/>
          </a:p>
        </p:txBody>
      </p:sp>
      <p:sp>
        <p:nvSpPr>
          <p:cNvPr id="3" name="Tijdelijke aanduiding voor inhoud 2"/>
          <p:cNvSpPr>
            <a:spLocks noGrp="1"/>
          </p:cNvSpPr>
          <p:nvPr>
            <p:ph idx="1"/>
          </p:nvPr>
        </p:nvSpPr>
        <p:spPr/>
        <p:txBody>
          <a:bodyPr>
            <a:normAutofit fontScale="92500" lnSpcReduction="20000"/>
          </a:bodyPr>
          <a:lstStyle/>
          <a:p>
            <a:pPr marL="0" indent="0">
              <a:buNone/>
            </a:pPr>
            <a:r>
              <a:rPr lang="nl-NL" dirty="0"/>
              <a:t>Stichting </a:t>
            </a:r>
            <a:r>
              <a:rPr lang="nl-NL" dirty="0" err="1"/>
              <a:t>Palludara</a:t>
            </a:r>
            <a:r>
              <a:rPr lang="nl-NL" dirty="0"/>
              <a:t>  heeft het modelprivacyreglement als basis genomen voor het beleid t.a.v. </a:t>
            </a:r>
            <a:r>
              <a:rPr lang="nl-NL" dirty="0" smtClean="0"/>
              <a:t>het </a:t>
            </a:r>
            <a:r>
              <a:rPr lang="nl-NL" dirty="0"/>
              <a:t>omgaan met vertrouwelijke en privacygevoelige leerling-gegevens. Stichting </a:t>
            </a:r>
            <a:r>
              <a:rPr lang="nl-NL" dirty="0" err="1"/>
              <a:t>Palludara</a:t>
            </a:r>
            <a:r>
              <a:rPr lang="nl-NL" dirty="0"/>
              <a:t> heeft </a:t>
            </a:r>
            <a:r>
              <a:rPr lang="nl-NL" dirty="0" smtClean="0"/>
              <a:t>in </a:t>
            </a:r>
            <a:r>
              <a:rPr lang="nl-NL" dirty="0"/>
              <a:t>het kader van informatiebeveiliging dan ook een aantal initiatieven genomen om voor een </a:t>
            </a:r>
            <a:r>
              <a:rPr lang="nl-NL" dirty="0" smtClean="0"/>
              <a:t>“</a:t>
            </a:r>
            <a:r>
              <a:rPr lang="nl-NL" dirty="0"/>
              <a:t>passend beveiligingsniveau” te zorgen. </a:t>
            </a:r>
          </a:p>
          <a:p>
            <a:pPr marL="0" indent="0">
              <a:buNone/>
            </a:pPr>
            <a:endParaRPr lang="nl-NL" dirty="0"/>
          </a:p>
          <a:p>
            <a:pPr marL="0" indent="0">
              <a:buNone/>
            </a:pPr>
            <a:r>
              <a:rPr lang="nl-NL" dirty="0"/>
              <a:t>Zo zijn er procedures voor gegevensopslag, verwerking en uitwisseling ontwikkeld en is de toegang </a:t>
            </a:r>
            <a:r>
              <a:rPr lang="nl-NL" dirty="0" smtClean="0"/>
              <a:t>tot </a:t>
            </a:r>
            <a:r>
              <a:rPr lang="nl-NL" dirty="0"/>
              <a:t>vertrouwelijke digitale en fysieke leerling-gegevens beveiligd. Tevens worden de medewerkers </a:t>
            </a:r>
            <a:r>
              <a:rPr lang="nl-NL" dirty="0" smtClean="0"/>
              <a:t>structureel </a:t>
            </a:r>
            <a:r>
              <a:rPr lang="nl-NL" dirty="0"/>
              <a:t>voorgelicht t.a.v. het opslaan, verwerken en omgaan met privacygevoelige en vertrouwelijke informatie en is met externe bewerkers een bewerkersovereenkomst afgesloten. Daarnaast worden  ouders voorgelicht over de gegevens opslag van hun kinderen. </a:t>
            </a:r>
            <a:r>
              <a:rPr lang="nl-NL" dirty="0" smtClean="0"/>
              <a:t> </a:t>
            </a:r>
            <a:endParaRPr lang="nl-NL" dirty="0"/>
          </a:p>
          <a:p>
            <a:pPr marL="0" indent="0">
              <a:buNone/>
            </a:pPr>
            <a:endParaRPr lang="en-US" dirty="0" smtClean="0"/>
          </a:p>
          <a:p>
            <a:pPr marL="0" indent="0">
              <a:buNone/>
            </a:pPr>
            <a:r>
              <a:rPr lang="en-US" sz="1500" dirty="0" err="1" smtClean="0"/>
              <a:t>Zie</a:t>
            </a:r>
            <a:r>
              <a:rPr lang="en-US" sz="1500" dirty="0" smtClean="0"/>
              <a:t> </a:t>
            </a:r>
            <a:r>
              <a:rPr lang="en-US" sz="1500" dirty="0" err="1" smtClean="0"/>
              <a:t>voor</a:t>
            </a:r>
            <a:r>
              <a:rPr lang="en-US" sz="1500" dirty="0" smtClean="0"/>
              <a:t> </a:t>
            </a:r>
            <a:r>
              <a:rPr lang="en-US" sz="1500" dirty="0" err="1" smtClean="0"/>
              <a:t>meer</a:t>
            </a:r>
            <a:r>
              <a:rPr lang="en-US" sz="1500" dirty="0" smtClean="0"/>
              <a:t> </a:t>
            </a:r>
            <a:r>
              <a:rPr lang="en-US" sz="1500" dirty="0" err="1" smtClean="0"/>
              <a:t>informatie</a:t>
            </a:r>
            <a:r>
              <a:rPr lang="en-US" sz="1500" dirty="0" smtClean="0"/>
              <a:t> het </a:t>
            </a:r>
            <a:r>
              <a:rPr lang="en-US" sz="1500" dirty="0" err="1" smtClean="0"/>
              <a:t>Privacyregelement</a:t>
            </a:r>
            <a:r>
              <a:rPr lang="en-US" sz="1500" dirty="0" smtClean="0"/>
              <a:t> </a:t>
            </a:r>
            <a:r>
              <a:rPr lang="en-US" sz="1500" dirty="0" err="1" smtClean="0"/>
              <a:t>verwerking</a:t>
            </a:r>
            <a:r>
              <a:rPr lang="en-US" sz="1500" dirty="0" smtClean="0"/>
              <a:t> </a:t>
            </a:r>
            <a:r>
              <a:rPr lang="en-US" sz="1500" dirty="0" err="1" smtClean="0"/>
              <a:t>leerlinggegevens</a:t>
            </a:r>
            <a:r>
              <a:rPr lang="en-US" sz="1500" dirty="0" smtClean="0"/>
              <a:t> van </a:t>
            </a:r>
            <a:r>
              <a:rPr lang="en-US" sz="1500" dirty="0" err="1" smtClean="0"/>
              <a:t>Stichting</a:t>
            </a:r>
            <a:r>
              <a:rPr lang="en-US" sz="1500" dirty="0" smtClean="0"/>
              <a:t> </a:t>
            </a:r>
            <a:r>
              <a:rPr lang="en-US" sz="1500" dirty="0" err="1" smtClean="0"/>
              <a:t>Palludara</a:t>
            </a:r>
            <a:endParaRPr lang="nl-NL" sz="1500" dirty="0"/>
          </a:p>
          <a:p>
            <a:pPr marL="0" indent="0">
              <a:buNone/>
            </a:pPr>
            <a:endParaRPr lang="nl-NL" dirty="0"/>
          </a:p>
        </p:txBody>
      </p:sp>
    </p:spTree>
    <p:extLst>
      <p:ext uri="{BB962C8B-B14F-4D97-AF65-F5344CB8AC3E}">
        <p14:creationId xmlns:p14="http://schemas.microsoft.com/office/powerpoint/2010/main" val="1456491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77800" y="624110"/>
            <a:ext cx="12014199" cy="1280890"/>
          </a:xfrm>
        </p:spPr>
        <p:txBody>
          <a:bodyPr/>
          <a:lstStyle/>
          <a:p>
            <a:pPr algn="ctr"/>
            <a:r>
              <a:rPr lang="en-US" dirty="0" smtClean="0"/>
              <a:t>Wat is </a:t>
            </a:r>
            <a:r>
              <a:rPr lang="en-US" dirty="0" err="1" smtClean="0"/>
              <a:t>Mediawijsheid</a:t>
            </a:r>
            <a:r>
              <a:rPr lang="en-US" dirty="0" smtClean="0"/>
              <a:t>?</a:t>
            </a:r>
            <a:endParaRPr lang="nl-NL" dirty="0"/>
          </a:p>
        </p:txBody>
      </p:sp>
      <p:sp>
        <p:nvSpPr>
          <p:cNvPr id="3" name="Tijdelijke aanduiding voor inhoud 2"/>
          <p:cNvSpPr>
            <a:spLocks noGrp="1"/>
          </p:cNvSpPr>
          <p:nvPr>
            <p:ph idx="1"/>
          </p:nvPr>
        </p:nvSpPr>
        <p:spPr>
          <a:xfrm>
            <a:off x="177799" y="2133600"/>
            <a:ext cx="12014199" cy="3777622"/>
          </a:xfrm>
        </p:spPr>
        <p:txBody>
          <a:bodyPr/>
          <a:lstStyle/>
          <a:p>
            <a:pPr marL="0" indent="0" algn="ctr">
              <a:buNone/>
            </a:pPr>
            <a:r>
              <a:rPr lang="nl-NL" sz="2800" dirty="0"/>
              <a:t>De </a:t>
            </a:r>
            <a:r>
              <a:rPr lang="nl-NL" sz="2800" dirty="0">
                <a:solidFill>
                  <a:srgbClr val="FF0000"/>
                </a:solidFill>
              </a:rPr>
              <a:t>kennis</a:t>
            </a:r>
            <a:r>
              <a:rPr lang="nl-NL" sz="2800" dirty="0"/>
              <a:t>, </a:t>
            </a:r>
            <a:r>
              <a:rPr lang="nl-NL" sz="2800" dirty="0">
                <a:solidFill>
                  <a:srgbClr val="FF0000"/>
                </a:solidFill>
              </a:rPr>
              <a:t>vaardigheden</a:t>
            </a:r>
            <a:r>
              <a:rPr lang="nl-NL" sz="2800" dirty="0"/>
              <a:t> en de </a:t>
            </a:r>
          </a:p>
          <a:p>
            <a:pPr marL="0" indent="0" algn="ctr">
              <a:buNone/>
            </a:pPr>
            <a:r>
              <a:rPr lang="nl-NL" sz="2800" dirty="0">
                <a:solidFill>
                  <a:srgbClr val="FF0000"/>
                </a:solidFill>
              </a:rPr>
              <a:t>houding</a:t>
            </a:r>
            <a:r>
              <a:rPr lang="nl-NL" sz="2800" dirty="0"/>
              <a:t> die mensen nodig hebben om </a:t>
            </a:r>
          </a:p>
          <a:p>
            <a:pPr marL="0" indent="0" algn="ctr">
              <a:buNone/>
            </a:pPr>
            <a:r>
              <a:rPr lang="nl-NL" sz="2800" dirty="0">
                <a:solidFill>
                  <a:srgbClr val="FF0000"/>
                </a:solidFill>
              </a:rPr>
              <a:t>bewust</a:t>
            </a:r>
            <a:r>
              <a:rPr lang="nl-NL" sz="2800" dirty="0"/>
              <a:t>, </a:t>
            </a:r>
            <a:r>
              <a:rPr lang="nl-NL" sz="2800" dirty="0">
                <a:solidFill>
                  <a:srgbClr val="FF0000"/>
                </a:solidFill>
              </a:rPr>
              <a:t>kritisch </a:t>
            </a:r>
            <a:r>
              <a:rPr lang="nl-NL" sz="2800" dirty="0"/>
              <a:t>en </a:t>
            </a:r>
            <a:r>
              <a:rPr lang="nl-NL" sz="2800" dirty="0">
                <a:solidFill>
                  <a:srgbClr val="FF0000"/>
                </a:solidFill>
              </a:rPr>
              <a:t>actief</a:t>
            </a:r>
            <a:r>
              <a:rPr lang="nl-NL" sz="2800" dirty="0"/>
              <a:t> mee te doen in de </a:t>
            </a:r>
          </a:p>
          <a:p>
            <a:pPr marL="0" indent="0" algn="ctr">
              <a:buNone/>
            </a:pPr>
            <a:r>
              <a:rPr lang="nl-NL" sz="2800" dirty="0"/>
              <a:t>Wereld van vandaag en morgen, waarin </a:t>
            </a:r>
          </a:p>
          <a:p>
            <a:pPr marL="0" indent="0" algn="ctr">
              <a:buNone/>
            </a:pPr>
            <a:r>
              <a:rPr lang="nl-NL" sz="2800" dirty="0">
                <a:solidFill>
                  <a:srgbClr val="FF0000"/>
                </a:solidFill>
              </a:rPr>
              <a:t>media</a:t>
            </a:r>
            <a:r>
              <a:rPr lang="nl-NL" sz="2800" dirty="0"/>
              <a:t> een bepalende rol spelen. </a:t>
            </a:r>
          </a:p>
          <a:p>
            <a:pPr marL="0" indent="0">
              <a:buNone/>
            </a:pPr>
            <a:endParaRPr lang="en-US" dirty="0" smtClean="0"/>
          </a:p>
          <a:p>
            <a:pPr marL="0" indent="0" algn="r">
              <a:buNone/>
            </a:pPr>
            <a:r>
              <a:rPr lang="en-US" dirty="0" smtClean="0"/>
              <a:t>(</a:t>
            </a:r>
            <a:r>
              <a:rPr lang="en-US" dirty="0" err="1" smtClean="0"/>
              <a:t>Raad</a:t>
            </a:r>
            <a:r>
              <a:rPr lang="en-US" dirty="0" smtClean="0"/>
              <a:t> van </a:t>
            </a:r>
            <a:r>
              <a:rPr lang="en-US" dirty="0" err="1" smtClean="0"/>
              <a:t>cultuur</a:t>
            </a:r>
            <a:r>
              <a:rPr lang="en-US" dirty="0" smtClean="0"/>
              <a:t>, 2007)</a:t>
            </a:r>
            <a:endParaRPr lang="nl-NL" dirty="0"/>
          </a:p>
        </p:txBody>
      </p:sp>
    </p:spTree>
    <p:extLst>
      <p:ext uri="{BB962C8B-B14F-4D97-AF65-F5344CB8AC3E}">
        <p14:creationId xmlns:p14="http://schemas.microsoft.com/office/powerpoint/2010/main" val="16250135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Doelstellingen</a:t>
            </a:r>
            <a:r>
              <a:rPr lang="en-US" dirty="0" smtClean="0"/>
              <a:t> </a:t>
            </a:r>
            <a:r>
              <a:rPr lang="en-US" dirty="0" err="1" smtClean="0"/>
              <a:t>Stichting</a:t>
            </a:r>
            <a:r>
              <a:rPr lang="en-US" dirty="0" smtClean="0"/>
              <a:t> </a:t>
            </a:r>
            <a:r>
              <a:rPr lang="en-US" dirty="0" err="1" smtClean="0"/>
              <a:t>Palludara</a:t>
            </a:r>
            <a:endParaRPr lang="nl-NL" dirty="0"/>
          </a:p>
        </p:txBody>
      </p:sp>
      <p:sp>
        <p:nvSpPr>
          <p:cNvPr id="3" name="Tijdelijke aanduiding voor inhoud 2"/>
          <p:cNvSpPr>
            <a:spLocks noGrp="1"/>
          </p:cNvSpPr>
          <p:nvPr>
            <p:ph idx="1"/>
          </p:nvPr>
        </p:nvSpPr>
        <p:spPr/>
        <p:txBody>
          <a:bodyPr>
            <a:normAutofit/>
          </a:bodyPr>
          <a:lstStyle/>
          <a:p>
            <a:pPr>
              <a:buAutoNum type="arabicPeriod"/>
            </a:pPr>
            <a:r>
              <a:rPr lang="nl-NL" dirty="0" smtClean="0"/>
              <a:t>We </a:t>
            </a:r>
            <a:r>
              <a:rPr lang="nl-NL" dirty="0"/>
              <a:t>willen onze leerlingen bewust maken van sociale media. Er is afgesproken dat mediawijsheid in het curriculum wordt opgenomen van groep 7 en 8</a:t>
            </a:r>
            <a:r>
              <a:rPr lang="nl-NL" dirty="0" smtClean="0"/>
              <a:t>.</a:t>
            </a:r>
          </a:p>
          <a:p>
            <a:pPr>
              <a:buFont typeface="Wingdings 3" charset="2"/>
              <a:buAutoNum type="arabicPeriod"/>
            </a:pPr>
            <a:r>
              <a:rPr lang="nl-NL" dirty="0"/>
              <a:t>Elke school heeft daarom een mediaprotocol waarin wordt beschreven hoe de  mediawijze </a:t>
            </a:r>
            <a:r>
              <a:rPr lang="nl-NL" dirty="0" err="1"/>
              <a:t>ict</a:t>
            </a:r>
            <a:r>
              <a:rPr lang="nl-NL" dirty="0"/>
              <a:t>-coördinatoren Mediawijsheid binnen de school </a:t>
            </a:r>
            <a:r>
              <a:rPr lang="nl-NL" dirty="0" smtClean="0"/>
              <a:t>vormgeven.</a:t>
            </a:r>
            <a:endParaRPr lang="nl-NL" dirty="0"/>
          </a:p>
          <a:p>
            <a:pPr>
              <a:buFont typeface="Wingdings 3" charset="2"/>
              <a:buAutoNum type="arabicPeriod"/>
            </a:pPr>
            <a:r>
              <a:rPr lang="nl-NL" dirty="0" smtClean="0"/>
              <a:t>In het mediaprotocol staat beschreven hoe de school </a:t>
            </a:r>
            <a:r>
              <a:rPr lang="nl-NL" dirty="0" err="1" smtClean="0"/>
              <a:t>Social</a:t>
            </a:r>
            <a:r>
              <a:rPr lang="nl-NL" dirty="0" smtClean="0"/>
              <a:t> Media inzet voor Profilering (PR) en Communicatie </a:t>
            </a:r>
          </a:p>
          <a:p>
            <a:pPr>
              <a:buFont typeface="Wingdings 3" charset="2"/>
              <a:buAutoNum type="arabicPeriod"/>
            </a:pPr>
            <a:r>
              <a:rPr lang="en-US" dirty="0" err="1" smtClean="0"/>
              <a:t>Alle</a:t>
            </a:r>
            <a:r>
              <a:rPr lang="en-US" dirty="0" smtClean="0"/>
              <a:t> </a:t>
            </a:r>
            <a:r>
              <a:rPr lang="en-US" dirty="0" err="1" smtClean="0"/>
              <a:t>scholen</a:t>
            </a:r>
            <a:r>
              <a:rPr lang="en-US" dirty="0" smtClean="0"/>
              <a:t> </a:t>
            </a:r>
            <a:r>
              <a:rPr lang="en-US" dirty="0" err="1" smtClean="0"/>
              <a:t>houden</a:t>
            </a:r>
            <a:r>
              <a:rPr lang="en-US" dirty="0" smtClean="0"/>
              <a:t> </a:t>
            </a:r>
            <a:r>
              <a:rPr lang="en-US" dirty="0" err="1" smtClean="0"/>
              <a:t>zich</a:t>
            </a:r>
            <a:r>
              <a:rPr lang="en-US" dirty="0" smtClean="0"/>
              <a:t> </a:t>
            </a:r>
            <a:r>
              <a:rPr lang="en-US" dirty="0" err="1" smtClean="0"/>
              <a:t>aan</a:t>
            </a:r>
            <a:r>
              <a:rPr lang="en-US" dirty="0"/>
              <a:t> het </a:t>
            </a:r>
            <a:r>
              <a:rPr lang="en-US" dirty="0" smtClean="0"/>
              <a:t>“</a:t>
            </a:r>
            <a:r>
              <a:rPr lang="en-US" dirty="0" err="1" smtClean="0"/>
              <a:t>Privacyreglement</a:t>
            </a:r>
            <a:r>
              <a:rPr lang="en-US" dirty="0" smtClean="0"/>
              <a:t> </a:t>
            </a:r>
            <a:r>
              <a:rPr lang="en-US" dirty="0" err="1"/>
              <a:t>verwerking</a:t>
            </a:r>
            <a:r>
              <a:rPr lang="en-US" dirty="0"/>
              <a:t> </a:t>
            </a:r>
            <a:r>
              <a:rPr lang="en-US" dirty="0" err="1"/>
              <a:t>leerling-gegevens</a:t>
            </a:r>
            <a:r>
              <a:rPr lang="en-US" dirty="0"/>
              <a:t> </a:t>
            </a:r>
            <a:r>
              <a:rPr lang="en-US" dirty="0" smtClean="0"/>
              <a:t>van </a:t>
            </a:r>
            <a:r>
              <a:rPr lang="en-US" dirty="0" err="1" smtClean="0"/>
              <a:t>Stichting</a:t>
            </a:r>
            <a:r>
              <a:rPr lang="en-US" dirty="0" smtClean="0"/>
              <a:t> </a:t>
            </a:r>
            <a:r>
              <a:rPr lang="en-US" dirty="0" err="1" smtClean="0"/>
              <a:t>Palludara</a:t>
            </a:r>
            <a:r>
              <a:rPr lang="en-US" dirty="0" smtClean="0"/>
              <a:t>” </a:t>
            </a:r>
            <a:endParaRPr lang="nl-NL" dirty="0"/>
          </a:p>
          <a:p>
            <a:endParaRPr lang="nl-NL" dirty="0"/>
          </a:p>
          <a:p>
            <a:endParaRPr lang="nl-NL" dirty="0"/>
          </a:p>
        </p:txBody>
      </p:sp>
    </p:spTree>
    <p:extLst>
      <p:ext uri="{BB962C8B-B14F-4D97-AF65-F5344CB8AC3E}">
        <p14:creationId xmlns:p14="http://schemas.microsoft.com/office/powerpoint/2010/main" val="12271669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De 10 </a:t>
            </a:r>
            <a:r>
              <a:rPr lang="en-US" dirty="0" err="1" smtClean="0"/>
              <a:t>mediawijsheidscompetenties</a:t>
            </a:r>
            <a:endParaRPr lang="nl-NL" dirty="0"/>
          </a:p>
        </p:txBody>
      </p:sp>
      <p:sp>
        <p:nvSpPr>
          <p:cNvPr id="3" name="Tijdelijke aanduiding voor inhoud 2"/>
          <p:cNvSpPr>
            <a:spLocks noGrp="1"/>
          </p:cNvSpPr>
          <p:nvPr>
            <p:ph idx="1"/>
          </p:nvPr>
        </p:nvSpPr>
        <p:spPr/>
        <p:txBody>
          <a:bodyPr>
            <a:normAutofit lnSpcReduction="10000"/>
          </a:bodyPr>
          <a:lstStyle/>
          <a:p>
            <a:r>
              <a:rPr lang="nl-NL" dirty="0"/>
              <a:t>B1 Inzicht hebben van de </a:t>
            </a:r>
            <a:r>
              <a:rPr lang="nl-NL" dirty="0" err="1"/>
              <a:t>medialisering</a:t>
            </a:r>
            <a:r>
              <a:rPr lang="nl-NL" dirty="0"/>
              <a:t> van de samenleving</a:t>
            </a:r>
          </a:p>
          <a:p>
            <a:r>
              <a:rPr lang="nl-NL" dirty="0"/>
              <a:t>B2 Begrijpen hoe media gemaakt worden</a:t>
            </a:r>
          </a:p>
          <a:p>
            <a:r>
              <a:rPr lang="nl-NL" dirty="0"/>
              <a:t>B3 Zien hoe media de werkelijkheid kleuren</a:t>
            </a:r>
          </a:p>
          <a:p>
            <a:r>
              <a:rPr lang="nl-NL" dirty="0"/>
              <a:t>G1 Apparaten, software en toepassingen gebruiken</a:t>
            </a:r>
          </a:p>
          <a:p>
            <a:r>
              <a:rPr lang="nl-NL" dirty="0"/>
              <a:t>G2 Oriënteren binnen </a:t>
            </a:r>
            <a:r>
              <a:rPr lang="nl-NL" dirty="0" err="1"/>
              <a:t>media-omgevingen</a:t>
            </a:r>
            <a:endParaRPr lang="nl-NL" dirty="0"/>
          </a:p>
          <a:p>
            <a:r>
              <a:rPr lang="nl-NL" dirty="0"/>
              <a:t>C1 Informatie vinden en verwerken</a:t>
            </a:r>
          </a:p>
          <a:p>
            <a:r>
              <a:rPr lang="nl-NL" dirty="0"/>
              <a:t>C2 Content creëren</a:t>
            </a:r>
          </a:p>
          <a:p>
            <a:r>
              <a:rPr lang="nl-NL" dirty="0"/>
              <a:t>C3 Participeren in sociale netwerken</a:t>
            </a:r>
          </a:p>
          <a:p>
            <a:r>
              <a:rPr lang="nl-NL" dirty="0"/>
              <a:t>S1 Reflecteren op het eigen mediagebruik</a:t>
            </a:r>
          </a:p>
          <a:p>
            <a:r>
              <a:rPr lang="nl-NL" dirty="0"/>
              <a:t>S2 Doelen realiseren met media</a:t>
            </a:r>
          </a:p>
          <a:p>
            <a:endParaRPr lang="nl-NL" dirty="0"/>
          </a:p>
        </p:txBody>
      </p:sp>
    </p:spTree>
    <p:extLst>
      <p:ext uri="{BB962C8B-B14F-4D97-AF65-F5344CB8AC3E}">
        <p14:creationId xmlns:p14="http://schemas.microsoft.com/office/powerpoint/2010/main" val="11542965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en-US" sz="2400" dirty="0" smtClean="0"/>
              <a:t>Om </a:t>
            </a:r>
            <a:r>
              <a:rPr lang="en-US" sz="2400" dirty="0" err="1" smtClean="0"/>
              <a:t>onze</a:t>
            </a:r>
            <a:r>
              <a:rPr lang="en-US" sz="2400" dirty="0" smtClean="0"/>
              <a:t> </a:t>
            </a:r>
            <a:r>
              <a:rPr lang="en-US" sz="2400" dirty="0" err="1" smtClean="0"/>
              <a:t>leerlingen</a:t>
            </a:r>
            <a:r>
              <a:rPr lang="en-US" sz="2400" dirty="0" smtClean="0"/>
              <a:t> de 10 </a:t>
            </a:r>
            <a:r>
              <a:rPr lang="en-US" sz="2400" dirty="0" err="1" smtClean="0"/>
              <a:t>mediawijsheidscompenties</a:t>
            </a:r>
            <a:r>
              <a:rPr lang="en-US" sz="2400" dirty="0" smtClean="0"/>
              <a:t> </a:t>
            </a:r>
            <a:r>
              <a:rPr lang="en-US" sz="2400" dirty="0" err="1" smtClean="0"/>
              <a:t>bij</a:t>
            </a:r>
            <a:r>
              <a:rPr lang="en-US" sz="2400" dirty="0" smtClean="0"/>
              <a:t> te </a:t>
            </a:r>
            <a:r>
              <a:rPr lang="en-US" sz="2400" dirty="0" err="1" smtClean="0"/>
              <a:t>brengen</a:t>
            </a:r>
            <a:r>
              <a:rPr lang="en-US" sz="2400" dirty="0" smtClean="0"/>
              <a:t> </a:t>
            </a:r>
            <a:r>
              <a:rPr lang="en-US" sz="2400" dirty="0" err="1" smtClean="0"/>
              <a:t>gebruiken</a:t>
            </a:r>
            <a:r>
              <a:rPr lang="en-US" sz="2400" dirty="0" smtClean="0"/>
              <a:t> we de </a:t>
            </a:r>
            <a:r>
              <a:rPr lang="en-US" sz="2400" dirty="0" err="1" smtClean="0"/>
              <a:t>volgende</a:t>
            </a:r>
            <a:r>
              <a:rPr lang="en-US" sz="2400" dirty="0" smtClean="0"/>
              <a:t> </a:t>
            </a:r>
            <a:r>
              <a:rPr lang="en-US" sz="2400" dirty="0" err="1" smtClean="0"/>
              <a:t>materialen</a:t>
            </a:r>
            <a:r>
              <a:rPr lang="en-US" sz="2400" dirty="0" smtClean="0"/>
              <a:t>:</a:t>
            </a:r>
            <a:endParaRPr lang="nl-NL" sz="2400" dirty="0"/>
          </a:p>
        </p:txBody>
      </p:sp>
      <p:sp>
        <p:nvSpPr>
          <p:cNvPr id="3" name="Tijdelijke aanduiding voor inhoud 2"/>
          <p:cNvSpPr>
            <a:spLocks noGrp="1"/>
          </p:cNvSpPr>
          <p:nvPr>
            <p:ph idx="1"/>
          </p:nvPr>
        </p:nvSpPr>
        <p:spPr/>
        <p:txBody>
          <a:bodyPr/>
          <a:lstStyle/>
          <a:p>
            <a:r>
              <a:rPr lang="en-US" dirty="0" smtClean="0"/>
              <a:t>Diploma </a:t>
            </a:r>
            <a:r>
              <a:rPr lang="en-US" dirty="0" err="1" smtClean="0"/>
              <a:t>Veilig</a:t>
            </a:r>
            <a:r>
              <a:rPr lang="en-US" dirty="0" smtClean="0"/>
              <a:t> Internet van </a:t>
            </a:r>
            <a:r>
              <a:rPr lang="en-US" dirty="0" err="1" smtClean="0"/>
              <a:t>Kennisnet</a:t>
            </a:r>
            <a:r>
              <a:rPr lang="en-US" dirty="0" smtClean="0"/>
              <a:t> in </a:t>
            </a:r>
            <a:r>
              <a:rPr lang="en-US" dirty="0" err="1" smtClean="0"/>
              <a:t>groep</a:t>
            </a:r>
            <a:r>
              <a:rPr lang="en-US" dirty="0" smtClean="0"/>
              <a:t> 5 / 6</a:t>
            </a:r>
          </a:p>
          <a:p>
            <a:r>
              <a:rPr lang="en-US" dirty="0" smtClean="0"/>
              <a:t>Week van de </a:t>
            </a:r>
            <a:r>
              <a:rPr lang="en-US" dirty="0" err="1" smtClean="0"/>
              <a:t>Mediawijsheid</a:t>
            </a:r>
            <a:r>
              <a:rPr lang="en-US" dirty="0" smtClean="0"/>
              <a:t> </a:t>
            </a:r>
            <a:r>
              <a:rPr lang="en-US" dirty="0" err="1" smtClean="0"/>
              <a:t>groep</a:t>
            </a:r>
            <a:r>
              <a:rPr lang="en-US" dirty="0" smtClean="0"/>
              <a:t> 7 / 8 (</a:t>
            </a:r>
            <a:r>
              <a:rPr lang="en-US" dirty="0" err="1" smtClean="0"/>
              <a:t>jaarlijks</a:t>
            </a:r>
            <a:r>
              <a:rPr lang="en-US" dirty="0" smtClean="0"/>
              <a:t> in November)</a:t>
            </a:r>
          </a:p>
          <a:p>
            <a:r>
              <a:rPr lang="en-US" dirty="0" err="1" smtClean="0"/>
              <a:t>Presentaties</a:t>
            </a:r>
            <a:r>
              <a:rPr lang="en-US" dirty="0" smtClean="0"/>
              <a:t> </a:t>
            </a:r>
            <a:r>
              <a:rPr lang="en-US" dirty="0" err="1" smtClean="0"/>
              <a:t>maken</a:t>
            </a:r>
            <a:r>
              <a:rPr lang="en-US" dirty="0" smtClean="0"/>
              <a:t>. </a:t>
            </a:r>
          </a:p>
          <a:p>
            <a:r>
              <a:rPr lang="en-US" dirty="0" err="1" smtClean="0"/>
              <a:t>Opzoeken</a:t>
            </a:r>
            <a:r>
              <a:rPr lang="en-US" dirty="0" smtClean="0"/>
              <a:t> van </a:t>
            </a:r>
            <a:r>
              <a:rPr lang="en-US" dirty="0" err="1" smtClean="0"/>
              <a:t>informatie</a:t>
            </a:r>
            <a:r>
              <a:rPr lang="en-US" dirty="0" smtClean="0"/>
              <a:t> </a:t>
            </a:r>
            <a:r>
              <a:rPr lang="en-US" dirty="0" err="1" smtClean="0"/>
              <a:t>tijdens</a:t>
            </a:r>
            <a:r>
              <a:rPr lang="en-US" dirty="0" smtClean="0"/>
              <a:t> de </a:t>
            </a:r>
            <a:r>
              <a:rPr lang="en-US" dirty="0" err="1" smtClean="0"/>
              <a:t>zaakvakken</a:t>
            </a:r>
            <a:r>
              <a:rPr lang="en-US" dirty="0" smtClean="0"/>
              <a:t>. </a:t>
            </a:r>
          </a:p>
          <a:p>
            <a:r>
              <a:rPr lang="en-US" dirty="0" err="1" smtClean="0"/>
              <a:t>Kinderen</a:t>
            </a:r>
            <a:r>
              <a:rPr lang="en-US" dirty="0" smtClean="0"/>
              <a:t> </a:t>
            </a:r>
            <a:r>
              <a:rPr lang="en-US" dirty="0" err="1" smtClean="0"/>
              <a:t>werken</a:t>
            </a:r>
            <a:r>
              <a:rPr lang="en-US" dirty="0" smtClean="0"/>
              <a:t> met </a:t>
            </a:r>
            <a:r>
              <a:rPr lang="en-US" dirty="0" err="1" smtClean="0"/>
              <a:t>tekstverwerkingprogramma’s</a:t>
            </a:r>
            <a:r>
              <a:rPr lang="en-US" dirty="0" smtClean="0"/>
              <a:t>. </a:t>
            </a:r>
          </a:p>
          <a:p>
            <a:endParaRPr lang="en-US" dirty="0" smtClean="0"/>
          </a:p>
        </p:txBody>
      </p:sp>
    </p:spTree>
    <p:extLst>
      <p:ext uri="{BB962C8B-B14F-4D97-AF65-F5344CB8AC3E}">
        <p14:creationId xmlns:p14="http://schemas.microsoft.com/office/powerpoint/2010/main" val="37145938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Onze</a:t>
            </a:r>
            <a:r>
              <a:rPr lang="en-US" dirty="0" smtClean="0"/>
              <a:t> </a:t>
            </a:r>
            <a:r>
              <a:rPr lang="en-US" dirty="0" err="1" smtClean="0"/>
              <a:t>ambitie</a:t>
            </a:r>
            <a:r>
              <a:rPr lang="en-US" dirty="0" smtClean="0"/>
              <a:t> met Social Media</a:t>
            </a:r>
            <a:endParaRPr lang="nl-NL" dirty="0"/>
          </a:p>
        </p:txBody>
      </p:sp>
      <p:sp>
        <p:nvSpPr>
          <p:cNvPr id="3" name="Tijdelijke aanduiding voor inhoud 2"/>
          <p:cNvSpPr>
            <a:spLocks noGrp="1"/>
          </p:cNvSpPr>
          <p:nvPr>
            <p:ph idx="1"/>
          </p:nvPr>
        </p:nvSpPr>
        <p:spPr/>
        <p:txBody>
          <a:bodyPr/>
          <a:lstStyle/>
          <a:p>
            <a:r>
              <a:rPr lang="en-US" dirty="0" err="1" smtClean="0"/>
              <a:t>Onze</a:t>
            </a:r>
            <a:r>
              <a:rPr lang="en-US" dirty="0" smtClean="0"/>
              <a:t> school </a:t>
            </a:r>
            <a:r>
              <a:rPr lang="en-US" dirty="0" err="1" smtClean="0"/>
              <a:t>wil</a:t>
            </a:r>
            <a:r>
              <a:rPr lang="en-US" dirty="0" smtClean="0"/>
              <a:t> de </a:t>
            </a:r>
            <a:r>
              <a:rPr lang="en-US" dirty="0" err="1" smtClean="0"/>
              <a:t>leerlingen</a:t>
            </a:r>
            <a:r>
              <a:rPr lang="en-US" dirty="0" smtClean="0"/>
              <a:t> </a:t>
            </a:r>
            <a:r>
              <a:rPr lang="en-US" dirty="0" err="1" smtClean="0"/>
              <a:t>leren</a:t>
            </a:r>
            <a:r>
              <a:rPr lang="en-US" dirty="0" smtClean="0"/>
              <a:t> </a:t>
            </a:r>
            <a:r>
              <a:rPr lang="en-US" dirty="0" err="1" smtClean="0"/>
              <a:t>omgaan</a:t>
            </a:r>
            <a:r>
              <a:rPr lang="en-US" dirty="0" smtClean="0"/>
              <a:t> met </a:t>
            </a:r>
            <a:r>
              <a:rPr lang="en-US" dirty="0" err="1" smtClean="0"/>
              <a:t>digitale</a:t>
            </a:r>
            <a:r>
              <a:rPr lang="en-US" dirty="0" smtClean="0"/>
              <a:t> </a:t>
            </a:r>
            <a:r>
              <a:rPr lang="en-US" dirty="0" err="1" smtClean="0"/>
              <a:t>informatie</a:t>
            </a:r>
            <a:r>
              <a:rPr lang="en-US" dirty="0" smtClean="0"/>
              <a:t> en het </a:t>
            </a:r>
            <a:r>
              <a:rPr lang="en-US" dirty="0" err="1" smtClean="0"/>
              <a:t>selecteren</a:t>
            </a:r>
            <a:r>
              <a:rPr lang="en-US" dirty="0" smtClean="0"/>
              <a:t> van </a:t>
            </a:r>
            <a:r>
              <a:rPr lang="en-US" dirty="0" err="1" smtClean="0"/>
              <a:t>betrouwbare</a:t>
            </a:r>
            <a:r>
              <a:rPr lang="en-US" dirty="0" smtClean="0"/>
              <a:t> en </a:t>
            </a:r>
            <a:r>
              <a:rPr lang="en-US" dirty="0" err="1" smtClean="0"/>
              <a:t>nuttige</a:t>
            </a:r>
            <a:r>
              <a:rPr lang="en-US" dirty="0" smtClean="0"/>
              <a:t> </a:t>
            </a:r>
            <a:r>
              <a:rPr lang="en-US" dirty="0" err="1" smtClean="0"/>
              <a:t>informatie</a:t>
            </a:r>
            <a:r>
              <a:rPr lang="en-US" dirty="0" smtClean="0"/>
              <a:t> op het internet. </a:t>
            </a:r>
          </a:p>
          <a:p>
            <a:r>
              <a:rPr lang="en-US" dirty="0" err="1" smtClean="0"/>
              <a:t>Daarom</a:t>
            </a:r>
            <a:r>
              <a:rPr lang="en-US" dirty="0"/>
              <a:t> </a:t>
            </a:r>
            <a:r>
              <a:rPr lang="en-US" dirty="0" err="1" smtClean="0"/>
              <a:t>bieden</a:t>
            </a:r>
            <a:r>
              <a:rPr lang="en-US" dirty="0" smtClean="0"/>
              <a:t> </a:t>
            </a:r>
            <a:r>
              <a:rPr lang="en-US" dirty="0" err="1" smtClean="0"/>
              <a:t>leren</a:t>
            </a:r>
            <a:r>
              <a:rPr lang="en-US" dirty="0" smtClean="0"/>
              <a:t> </a:t>
            </a:r>
            <a:r>
              <a:rPr lang="en-US" dirty="0" err="1" smtClean="0"/>
              <a:t>wij</a:t>
            </a:r>
            <a:r>
              <a:rPr lang="en-US" dirty="0" smtClean="0"/>
              <a:t> </a:t>
            </a:r>
            <a:r>
              <a:rPr lang="en-US" dirty="0" err="1" smtClean="0"/>
              <a:t>onze</a:t>
            </a:r>
            <a:r>
              <a:rPr lang="en-US" dirty="0" smtClean="0"/>
              <a:t> </a:t>
            </a:r>
            <a:r>
              <a:rPr lang="en-US" dirty="0" err="1" smtClean="0"/>
              <a:t>leerlingen</a:t>
            </a:r>
            <a:r>
              <a:rPr lang="en-US" dirty="0" smtClean="0"/>
              <a:t> ICT-</a:t>
            </a:r>
            <a:r>
              <a:rPr lang="en-US" dirty="0" err="1" smtClean="0"/>
              <a:t>vaardigheden</a:t>
            </a:r>
            <a:r>
              <a:rPr lang="en-US" dirty="0" smtClean="0"/>
              <a:t> </a:t>
            </a:r>
            <a:r>
              <a:rPr lang="en-US" dirty="0" err="1" smtClean="0"/>
              <a:t>aan</a:t>
            </a:r>
            <a:r>
              <a:rPr lang="en-US" dirty="0" smtClean="0"/>
              <a:t>, </a:t>
            </a:r>
            <a:r>
              <a:rPr lang="en-US" dirty="0" err="1" smtClean="0"/>
              <a:t>zodat</a:t>
            </a:r>
            <a:r>
              <a:rPr lang="en-US" dirty="0" smtClean="0"/>
              <a:t> </a:t>
            </a:r>
            <a:r>
              <a:rPr lang="en-US" dirty="0" err="1" smtClean="0"/>
              <a:t>ze</a:t>
            </a:r>
            <a:r>
              <a:rPr lang="en-US" dirty="0" smtClean="0"/>
              <a:t> </a:t>
            </a:r>
            <a:r>
              <a:rPr lang="en-US" dirty="0" err="1" smtClean="0"/>
              <a:t>mediawijs</a:t>
            </a:r>
            <a:r>
              <a:rPr lang="en-US" dirty="0" smtClean="0"/>
              <a:t> </a:t>
            </a:r>
            <a:r>
              <a:rPr lang="en-US" dirty="0" err="1" smtClean="0"/>
              <a:t>kunnen</a:t>
            </a:r>
            <a:r>
              <a:rPr lang="en-US" dirty="0" smtClean="0"/>
              <a:t> </a:t>
            </a:r>
            <a:r>
              <a:rPr lang="en-US" dirty="0" err="1" smtClean="0"/>
              <a:t>omgaan</a:t>
            </a:r>
            <a:r>
              <a:rPr lang="en-US" dirty="0" smtClean="0"/>
              <a:t> met </a:t>
            </a:r>
            <a:r>
              <a:rPr lang="en-US" dirty="0" err="1" smtClean="0"/>
              <a:t>alles</a:t>
            </a:r>
            <a:r>
              <a:rPr lang="en-US" dirty="0" smtClean="0"/>
              <a:t> wat </a:t>
            </a:r>
            <a:r>
              <a:rPr lang="en-US" dirty="0" err="1" smtClean="0"/>
              <a:t>hun</a:t>
            </a:r>
            <a:r>
              <a:rPr lang="en-US" dirty="0" smtClean="0"/>
              <a:t> </a:t>
            </a:r>
            <a:r>
              <a:rPr lang="en-US" dirty="0" err="1" smtClean="0"/>
              <a:t>wordt</a:t>
            </a:r>
            <a:r>
              <a:rPr lang="en-US" dirty="0" smtClean="0"/>
              <a:t> </a:t>
            </a:r>
            <a:r>
              <a:rPr lang="en-US" dirty="0" err="1" smtClean="0"/>
              <a:t>aangeboden</a:t>
            </a:r>
            <a:r>
              <a:rPr lang="en-US" dirty="0" smtClean="0"/>
              <a:t> via internet. </a:t>
            </a:r>
            <a:endParaRPr lang="nl-NL" dirty="0"/>
          </a:p>
        </p:txBody>
      </p:sp>
    </p:spTree>
    <p:extLst>
      <p:ext uri="{BB962C8B-B14F-4D97-AF65-F5344CB8AC3E}">
        <p14:creationId xmlns:p14="http://schemas.microsoft.com/office/powerpoint/2010/main" val="7551754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Social Media </a:t>
            </a:r>
            <a:r>
              <a:rPr lang="en-US" dirty="0" err="1" smtClean="0"/>
              <a:t>Doelen</a:t>
            </a:r>
            <a:endParaRPr lang="nl-NL" dirty="0"/>
          </a:p>
        </p:txBody>
      </p:sp>
      <p:sp>
        <p:nvSpPr>
          <p:cNvPr id="3" name="Tijdelijke aanduiding voor inhoud 2"/>
          <p:cNvSpPr>
            <a:spLocks noGrp="1"/>
          </p:cNvSpPr>
          <p:nvPr>
            <p:ph idx="1"/>
          </p:nvPr>
        </p:nvSpPr>
        <p:spPr>
          <a:xfrm>
            <a:off x="2589212" y="1612233"/>
            <a:ext cx="8915400" cy="4920914"/>
          </a:xfrm>
        </p:spPr>
        <p:txBody>
          <a:bodyPr/>
          <a:lstStyle/>
          <a:p>
            <a:pPr marL="0" indent="0">
              <a:buNone/>
            </a:pPr>
            <a:r>
              <a:rPr lang="nl-NL" dirty="0"/>
              <a:t>Voorbeelden:</a:t>
            </a:r>
          </a:p>
          <a:p>
            <a:r>
              <a:rPr lang="nl-NL" dirty="0"/>
              <a:t>We willen onze leerlingen en ouders betrekken bij de school, ook buiten de schoolmuren.</a:t>
            </a:r>
          </a:p>
          <a:p>
            <a:r>
              <a:rPr lang="nl-NL" dirty="0"/>
              <a:t>We willen ook digitaal </a:t>
            </a:r>
            <a:r>
              <a:rPr lang="nl-NL" dirty="0" smtClean="0"/>
              <a:t>ambassadeur </a:t>
            </a:r>
            <a:r>
              <a:rPr lang="nl-NL" dirty="0"/>
              <a:t>zijn van waar de school voor staat.</a:t>
            </a:r>
          </a:p>
          <a:p>
            <a:r>
              <a:rPr lang="nl-NL" dirty="0"/>
              <a:t>We willen de docent / </a:t>
            </a:r>
            <a:r>
              <a:rPr lang="nl-NL" dirty="0" smtClean="0"/>
              <a:t>leerling communicatie </a:t>
            </a:r>
            <a:r>
              <a:rPr lang="nl-NL" dirty="0"/>
              <a:t>zo optimaal mogelijk inrichten, zodat leerlingen altijd en overal een vraag kunnen stellen.</a:t>
            </a:r>
          </a:p>
          <a:p>
            <a:r>
              <a:rPr lang="nl-NL" dirty="0"/>
              <a:t>We willen dat onze school ook digitaal vertegenwoordigd wordt</a:t>
            </a:r>
            <a:r>
              <a:rPr lang="nl-NL" dirty="0" smtClean="0"/>
              <a:t>.</a:t>
            </a:r>
          </a:p>
          <a:p>
            <a:r>
              <a:rPr lang="nl-NL" dirty="0" smtClean="0"/>
              <a:t>We willen de kinderen ICT-geletterdheid bijbrengen.</a:t>
            </a:r>
          </a:p>
          <a:p>
            <a:r>
              <a:rPr lang="nl-NL" dirty="0" smtClean="0"/>
              <a:t>We willen het samenwerken bevorderen.</a:t>
            </a:r>
          </a:p>
          <a:p>
            <a:r>
              <a:rPr lang="nl-NL" dirty="0" smtClean="0"/>
              <a:t>We willen de 21st </a:t>
            </a:r>
            <a:r>
              <a:rPr lang="nl-NL" dirty="0" err="1" smtClean="0"/>
              <a:t>century</a:t>
            </a:r>
            <a:r>
              <a:rPr lang="nl-NL" dirty="0" smtClean="0"/>
              <a:t> skills aanleren.</a:t>
            </a:r>
          </a:p>
          <a:p>
            <a:r>
              <a:rPr lang="nl-NL" dirty="0" smtClean="0"/>
              <a:t>We willen de talenten van alle kinderen ontwikkelen. </a:t>
            </a:r>
          </a:p>
          <a:p>
            <a:pPr marL="0" indent="0">
              <a:buNone/>
            </a:pPr>
            <a:endParaRPr lang="nl-NL" dirty="0"/>
          </a:p>
          <a:p>
            <a:endParaRPr lang="nl-NL" dirty="0"/>
          </a:p>
        </p:txBody>
      </p:sp>
    </p:spTree>
    <p:extLst>
      <p:ext uri="{BB962C8B-B14F-4D97-AF65-F5344CB8AC3E}">
        <p14:creationId xmlns:p14="http://schemas.microsoft.com/office/powerpoint/2010/main" val="39441698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Facebook</a:t>
            </a:r>
            <a:endParaRPr lang="nl-NL" dirty="0"/>
          </a:p>
        </p:txBody>
      </p:sp>
      <p:sp>
        <p:nvSpPr>
          <p:cNvPr id="3" name="Tijdelijke aanduiding voor inhoud 2"/>
          <p:cNvSpPr>
            <a:spLocks noGrp="1"/>
          </p:cNvSpPr>
          <p:nvPr>
            <p:ph idx="1"/>
          </p:nvPr>
        </p:nvSpPr>
        <p:spPr/>
        <p:txBody>
          <a:bodyPr>
            <a:normAutofit fontScale="92500" lnSpcReduction="10000"/>
          </a:bodyPr>
          <a:lstStyle/>
          <a:p>
            <a:pPr fontAlgn="auto">
              <a:buClr>
                <a:schemeClr val="tx1">
                  <a:lumMod val="75000"/>
                  <a:lumOff val="25000"/>
                </a:schemeClr>
              </a:buClr>
              <a:buFont typeface="Wingdings 2" charset="2"/>
              <a:buChar char=""/>
              <a:defRPr/>
            </a:pPr>
            <a:r>
              <a:rPr lang="en-US" dirty="0" err="1"/>
              <a:t>Adres</a:t>
            </a:r>
            <a:r>
              <a:rPr lang="en-US" dirty="0"/>
              <a:t>: </a:t>
            </a:r>
            <a:r>
              <a:rPr lang="en-US" dirty="0" smtClean="0">
                <a:hlinkClick r:id="rId2"/>
              </a:rPr>
              <a:t>www.facebook.com/koninginwilhelminaschoolsneek</a:t>
            </a:r>
            <a:r>
              <a:rPr lang="en-US" dirty="0" smtClean="0"/>
              <a:t> </a:t>
            </a:r>
          </a:p>
          <a:p>
            <a:pPr fontAlgn="auto">
              <a:buClr>
                <a:schemeClr val="tx1">
                  <a:lumMod val="75000"/>
                  <a:lumOff val="25000"/>
                </a:schemeClr>
              </a:buClr>
              <a:buFont typeface="Wingdings 2" charset="2"/>
              <a:buChar char=""/>
              <a:defRPr/>
            </a:pPr>
            <a:r>
              <a:rPr lang="en-US" dirty="0"/>
              <a:t>            </a:t>
            </a:r>
            <a:r>
              <a:rPr lang="en-US" dirty="0" smtClean="0">
                <a:hlinkClick r:id="rId3"/>
              </a:rPr>
              <a:t>www.facebook.com/Julianaschool.sneek</a:t>
            </a:r>
            <a:r>
              <a:rPr lang="en-US" dirty="0" smtClean="0"/>
              <a:t> </a:t>
            </a:r>
            <a:endParaRPr lang="en-US" dirty="0"/>
          </a:p>
          <a:p>
            <a:pPr fontAlgn="auto">
              <a:buClr>
                <a:schemeClr val="tx1">
                  <a:lumMod val="75000"/>
                  <a:lumOff val="25000"/>
                </a:schemeClr>
              </a:buClr>
              <a:buFont typeface="Wingdings 2" charset="2"/>
              <a:buChar char=""/>
              <a:defRPr/>
            </a:pPr>
            <a:endParaRPr lang="en-US" dirty="0"/>
          </a:p>
          <a:p>
            <a:pPr fontAlgn="auto">
              <a:buClr>
                <a:schemeClr val="tx1">
                  <a:lumMod val="75000"/>
                  <a:lumOff val="25000"/>
                </a:schemeClr>
              </a:buClr>
              <a:buFont typeface="Wingdings 2" charset="2"/>
              <a:buChar char=""/>
              <a:defRPr/>
            </a:pPr>
            <a:r>
              <a:rPr lang="en-US" dirty="0" err="1"/>
              <a:t>Rol</a:t>
            </a:r>
            <a:r>
              <a:rPr lang="en-US" dirty="0"/>
              <a:t>: </a:t>
            </a:r>
          </a:p>
          <a:p>
            <a:pPr marL="0" indent="0" fontAlgn="auto">
              <a:buClr>
                <a:schemeClr val="tx1">
                  <a:lumMod val="75000"/>
                  <a:lumOff val="25000"/>
                </a:schemeClr>
              </a:buClr>
              <a:buFont typeface="Wingdings 2" charset="2"/>
              <a:buNone/>
              <a:tabLst>
                <a:tab pos="0" algn="l"/>
              </a:tabLst>
              <a:defRPr/>
            </a:pPr>
            <a:r>
              <a:rPr lang="nl-NL" dirty="0"/>
              <a:t>Onze Facebook-pagina is de centrale plek op </a:t>
            </a:r>
            <a:r>
              <a:rPr lang="nl-NL" dirty="0" err="1"/>
              <a:t>social</a:t>
            </a:r>
            <a:r>
              <a:rPr lang="nl-NL" dirty="0"/>
              <a:t> media waar we het gesprek met ouders en leerlingen aangaan. We delen hier leuke en handige informatie over onze </a:t>
            </a:r>
            <a:r>
              <a:rPr lang="nl-NL" dirty="0" smtClean="0"/>
              <a:t>school. </a:t>
            </a:r>
            <a:endParaRPr lang="en-US" dirty="0"/>
          </a:p>
          <a:p>
            <a:pPr fontAlgn="auto">
              <a:buClr>
                <a:schemeClr val="tx1">
                  <a:lumMod val="75000"/>
                  <a:lumOff val="25000"/>
                </a:schemeClr>
              </a:buClr>
              <a:buFont typeface="Wingdings 2" charset="2"/>
              <a:buChar char=""/>
              <a:defRPr/>
            </a:pPr>
            <a:endParaRPr lang="en-US" dirty="0"/>
          </a:p>
          <a:p>
            <a:pPr fontAlgn="auto">
              <a:buClr>
                <a:schemeClr val="tx1">
                  <a:lumMod val="75000"/>
                  <a:lumOff val="25000"/>
                </a:schemeClr>
              </a:buClr>
              <a:buFont typeface="Wingdings 2" charset="2"/>
              <a:buChar char=""/>
              <a:defRPr/>
            </a:pPr>
            <a:r>
              <a:rPr lang="en-US" dirty="0" err="1"/>
              <a:t>Beheerder</a:t>
            </a:r>
            <a:r>
              <a:rPr lang="en-US" dirty="0" smtClean="0"/>
              <a:t>: </a:t>
            </a:r>
            <a:r>
              <a:rPr lang="en-US" dirty="0" err="1" smtClean="0"/>
              <a:t>directie</a:t>
            </a:r>
            <a:r>
              <a:rPr lang="en-US" dirty="0" smtClean="0"/>
              <a:t> en ICT-</a:t>
            </a:r>
            <a:r>
              <a:rPr lang="en-US" dirty="0" err="1" smtClean="0"/>
              <a:t>Coördinatoren</a:t>
            </a:r>
            <a:endParaRPr lang="en-US" dirty="0"/>
          </a:p>
          <a:p>
            <a:pPr fontAlgn="auto">
              <a:buClr>
                <a:schemeClr val="tx1">
                  <a:lumMod val="75000"/>
                  <a:lumOff val="25000"/>
                </a:schemeClr>
              </a:buClr>
              <a:buFont typeface="Wingdings 2" charset="2"/>
              <a:buChar char=""/>
              <a:defRPr/>
            </a:pPr>
            <a:endParaRPr lang="en-US" dirty="0"/>
          </a:p>
          <a:p>
            <a:pPr fontAlgn="auto">
              <a:buClr>
                <a:schemeClr val="tx1">
                  <a:lumMod val="75000"/>
                  <a:lumOff val="25000"/>
                </a:schemeClr>
              </a:buClr>
              <a:buFont typeface="Wingdings 2" charset="2"/>
              <a:buChar char=""/>
              <a:defRPr/>
            </a:pPr>
            <a:r>
              <a:rPr lang="en-US" dirty="0"/>
              <a:t>Contact</a:t>
            </a:r>
            <a:r>
              <a:rPr lang="en-US" dirty="0" smtClean="0"/>
              <a:t>: </a:t>
            </a:r>
            <a:r>
              <a:rPr lang="en-US" dirty="0"/>
              <a:t>d</a:t>
            </a:r>
            <a:r>
              <a:rPr lang="en-US" dirty="0" smtClean="0"/>
              <a:t>ouwegreidanus@palludara.nl </a:t>
            </a:r>
            <a:r>
              <a:rPr lang="en-US" dirty="0" smtClean="0"/>
              <a:t>&amp; </a:t>
            </a:r>
            <a:r>
              <a:rPr lang="en-US" dirty="0" smtClean="0">
                <a:hlinkClick r:id="rId4"/>
              </a:rPr>
              <a:t>sitalangendijk@palludara.nl</a:t>
            </a:r>
            <a:r>
              <a:rPr lang="en-US" dirty="0" smtClean="0"/>
              <a:t> </a:t>
            </a:r>
            <a:endParaRPr lang="en-US" dirty="0"/>
          </a:p>
          <a:p>
            <a:pPr fontAlgn="auto">
              <a:buClr>
                <a:schemeClr val="tx1">
                  <a:lumMod val="75000"/>
                  <a:lumOff val="25000"/>
                </a:schemeClr>
              </a:buClr>
              <a:buFont typeface="Wingdings 2" charset="2"/>
              <a:buChar char=""/>
              <a:defRPr/>
            </a:pPr>
            <a:endParaRPr lang="nl-NL" dirty="0"/>
          </a:p>
          <a:p>
            <a:endParaRPr lang="nl-NL" dirty="0"/>
          </a:p>
        </p:txBody>
      </p:sp>
    </p:spTree>
    <p:extLst>
      <p:ext uri="{BB962C8B-B14F-4D97-AF65-F5344CB8AC3E}">
        <p14:creationId xmlns:p14="http://schemas.microsoft.com/office/powerpoint/2010/main" val="32337364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Twitter</a:t>
            </a:r>
            <a:endParaRPr lang="nl-NL" dirty="0"/>
          </a:p>
        </p:txBody>
      </p:sp>
      <p:sp>
        <p:nvSpPr>
          <p:cNvPr id="3" name="Tijdelijke aanduiding voor inhoud 2"/>
          <p:cNvSpPr>
            <a:spLocks noGrp="1"/>
          </p:cNvSpPr>
          <p:nvPr>
            <p:ph idx="1"/>
          </p:nvPr>
        </p:nvSpPr>
        <p:spPr/>
        <p:txBody>
          <a:bodyPr>
            <a:normAutofit lnSpcReduction="10000"/>
          </a:bodyPr>
          <a:lstStyle/>
          <a:p>
            <a:pPr fontAlgn="auto">
              <a:buClr>
                <a:schemeClr val="tx1">
                  <a:lumMod val="75000"/>
                  <a:lumOff val="25000"/>
                </a:schemeClr>
              </a:buClr>
              <a:buFont typeface="Wingdings 2" charset="2"/>
              <a:buChar char=""/>
              <a:defRPr/>
            </a:pPr>
            <a:r>
              <a:rPr lang="en-US" dirty="0" err="1"/>
              <a:t>Adres</a:t>
            </a:r>
            <a:r>
              <a:rPr lang="en-US" dirty="0"/>
              <a:t>: </a:t>
            </a:r>
            <a:r>
              <a:rPr lang="en-US" dirty="0" smtClean="0"/>
              <a:t>www.twitter.com/Wilhelminaschool8606</a:t>
            </a:r>
            <a:endParaRPr lang="en-US" dirty="0"/>
          </a:p>
          <a:p>
            <a:pPr fontAlgn="auto">
              <a:buClr>
                <a:schemeClr val="tx1">
                  <a:lumMod val="75000"/>
                  <a:lumOff val="25000"/>
                </a:schemeClr>
              </a:buClr>
              <a:buFont typeface="Wingdings 2" charset="2"/>
              <a:buChar char=""/>
              <a:defRPr/>
            </a:pPr>
            <a:endParaRPr lang="en-US" dirty="0"/>
          </a:p>
          <a:p>
            <a:pPr fontAlgn="auto">
              <a:buClr>
                <a:schemeClr val="tx1">
                  <a:lumMod val="75000"/>
                  <a:lumOff val="25000"/>
                </a:schemeClr>
              </a:buClr>
              <a:buFont typeface="Wingdings 2" charset="2"/>
              <a:buChar char=""/>
              <a:defRPr/>
            </a:pPr>
            <a:r>
              <a:rPr lang="en-US" dirty="0" err="1"/>
              <a:t>Rol</a:t>
            </a:r>
            <a:r>
              <a:rPr lang="en-US" dirty="0"/>
              <a:t>: </a:t>
            </a:r>
          </a:p>
          <a:p>
            <a:pPr marL="0" indent="0" fontAlgn="auto">
              <a:buClr>
                <a:schemeClr val="tx1">
                  <a:lumMod val="75000"/>
                  <a:lumOff val="25000"/>
                </a:schemeClr>
              </a:buClr>
              <a:buFont typeface="Wingdings 2" charset="2"/>
              <a:buNone/>
              <a:tabLst>
                <a:tab pos="0" algn="l"/>
              </a:tabLst>
              <a:defRPr/>
            </a:pPr>
            <a:r>
              <a:rPr lang="nl-NL" dirty="0"/>
              <a:t>Onze Twitter-pagina is de centrale plek op </a:t>
            </a:r>
            <a:r>
              <a:rPr lang="nl-NL" dirty="0" err="1"/>
              <a:t>social</a:t>
            </a:r>
            <a:r>
              <a:rPr lang="nl-NL" dirty="0"/>
              <a:t> media waar we ouders en leerlingen op de hoogte willen houden van actuele zaken die op school spelen. Dit is meer als reminder met verwijzingen naar onze website of Facebookpagina.</a:t>
            </a:r>
            <a:endParaRPr lang="en-US" dirty="0"/>
          </a:p>
          <a:p>
            <a:pPr fontAlgn="auto">
              <a:buClr>
                <a:schemeClr val="tx1">
                  <a:lumMod val="75000"/>
                  <a:lumOff val="25000"/>
                </a:schemeClr>
              </a:buClr>
              <a:buFont typeface="Wingdings 2" charset="2"/>
              <a:buChar char=""/>
              <a:defRPr/>
            </a:pPr>
            <a:endParaRPr lang="en-US" dirty="0"/>
          </a:p>
          <a:p>
            <a:pPr fontAlgn="auto">
              <a:buClr>
                <a:schemeClr val="tx1">
                  <a:lumMod val="75000"/>
                  <a:lumOff val="25000"/>
                </a:schemeClr>
              </a:buClr>
              <a:buFont typeface="Wingdings 2" charset="2"/>
              <a:buChar char=""/>
              <a:defRPr/>
            </a:pPr>
            <a:r>
              <a:rPr lang="en-US" dirty="0" err="1"/>
              <a:t>Beheerder</a:t>
            </a:r>
            <a:r>
              <a:rPr lang="en-US" dirty="0" smtClean="0"/>
              <a:t>: </a:t>
            </a:r>
            <a:r>
              <a:rPr lang="en-US" dirty="0" err="1" smtClean="0"/>
              <a:t>directie</a:t>
            </a:r>
            <a:r>
              <a:rPr lang="en-US" dirty="0" smtClean="0"/>
              <a:t> en ICT-coordinator. </a:t>
            </a:r>
            <a:endParaRPr lang="en-US" dirty="0"/>
          </a:p>
          <a:p>
            <a:pPr fontAlgn="auto">
              <a:buClr>
                <a:schemeClr val="tx1">
                  <a:lumMod val="75000"/>
                  <a:lumOff val="25000"/>
                </a:schemeClr>
              </a:buClr>
              <a:buFont typeface="Wingdings 2" charset="2"/>
              <a:buChar char=""/>
              <a:defRPr/>
            </a:pPr>
            <a:endParaRPr lang="en-US" dirty="0"/>
          </a:p>
          <a:p>
            <a:pPr fontAlgn="auto">
              <a:buClr>
                <a:schemeClr val="tx1">
                  <a:lumMod val="75000"/>
                  <a:lumOff val="25000"/>
                </a:schemeClr>
              </a:buClr>
              <a:buFont typeface="Wingdings 2" charset="2"/>
              <a:buChar char=""/>
              <a:defRPr/>
            </a:pPr>
            <a:r>
              <a:rPr lang="en-US" dirty="0" smtClean="0"/>
              <a:t>Contact: </a:t>
            </a:r>
            <a:r>
              <a:rPr lang="en-US" dirty="0" smtClean="0">
                <a:hlinkClick r:id="rId2"/>
              </a:rPr>
              <a:t>sitalangendijk@palludara.nl</a:t>
            </a:r>
            <a:endParaRPr lang="en-US" dirty="0" smtClean="0"/>
          </a:p>
          <a:p>
            <a:pPr fontAlgn="auto">
              <a:buClr>
                <a:schemeClr val="tx1">
                  <a:lumMod val="75000"/>
                  <a:lumOff val="25000"/>
                </a:schemeClr>
              </a:buClr>
              <a:buFont typeface="Wingdings 2" charset="2"/>
              <a:buChar char=""/>
              <a:defRPr/>
            </a:pPr>
            <a:endParaRPr lang="nl-NL" dirty="0"/>
          </a:p>
          <a:p>
            <a:endParaRPr lang="nl-NL" dirty="0"/>
          </a:p>
        </p:txBody>
      </p:sp>
    </p:spTree>
    <p:extLst>
      <p:ext uri="{BB962C8B-B14F-4D97-AF65-F5344CB8AC3E}">
        <p14:creationId xmlns:p14="http://schemas.microsoft.com/office/powerpoint/2010/main" val="77107100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ert">
  <a:themeElements>
    <a:clrScheme name="Sliert">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liert">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ert">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Sjabloon Handboek Mediawijsheid en Social Media Palludara [Alleen-lezen]" id="{C156AFFC-31A4-419C-9472-509587E4234C}" vid="{E6C87386-4464-4B53-AA31-EB4422DA8EFE}"/>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Sjabloon Handboek Mediawijsheid en Social Media Palludara</Template>
  <TotalTime>8</TotalTime>
  <Words>1048</Words>
  <Application>Microsoft Office PowerPoint</Application>
  <PresentationFormat>Breedbeeld</PresentationFormat>
  <Paragraphs>98</Paragraphs>
  <Slides>13</Slides>
  <Notes>3</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13</vt:i4>
      </vt:variant>
    </vt:vector>
  </HeadingPairs>
  <TitlesOfParts>
    <vt:vector size="19" baseType="lpstr">
      <vt:lpstr>Arial</vt:lpstr>
      <vt:lpstr>Calibri</vt:lpstr>
      <vt:lpstr>Century Gothic</vt:lpstr>
      <vt:lpstr>Wingdings 2</vt:lpstr>
      <vt:lpstr>Wingdings 3</vt:lpstr>
      <vt:lpstr>Sliert</vt:lpstr>
      <vt:lpstr>Handboek  Mediawijsheid &amp; Social Media </vt:lpstr>
      <vt:lpstr>Wat is Mediawijsheid?</vt:lpstr>
      <vt:lpstr>Doelstellingen Stichting Palludara</vt:lpstr>
      <vt:lpstr>De 10 mediawijsheidscompetenties</vt:lpstr>
      <vt:lpstr>Om onze leerlingen de 10 mediawijsheidscompenties bij te brengen gebruiken we de volgende materialen:</vt:lpstr>
      <vt:lpstr>Onze ambitie met Social Media</vt:lpstr>
      <vt:lpstr>Social Media Doelen</vt:lpstr>
      <vt:lpstr>Facebook</vt:lpstr>
      <vt:lpstr>Twitter</vt:lpstr>
      <vt:lpstr>Youtube</vt:lpstr>
      <vt:lpstr>Social Media tips</vt:lpstr>
      <vt:lpstr>We blijven veranderen</vt:lpstr>
      <vt:lpstr>Privacyreglement verwerking leerling-gegevens  </vt:lpstr>
    </vt:vector>
  </TitlesOfParts>
  <Company>Accent Automatisering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Handboek  Mediawijsheid &amp; Social Media</dc:title>
  <dc:creator>Sybolt Kuipers</dc:creator>
  <cp:lastModifiedBy>Klaas Jan Visser</cp:lastModifiedBy>
  <cp:revision>5</cp:revision>
  <dcterms:created xsi:type="dcterms:W3CDTF">2016-05-17T06:32:03Z</dcterms:created>
  <dcterms:modified xsi:type="dcterms:W3CDTF">2019-09-20T09:28:15Z</dcterms:modified>
</cp:coreProperties>
</file>